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5" r:id="rId1"/>
  </p:sldMasterIdLst>
  <p:notesMasterIdLst>
    <p:notesMasterId r:id="rId11"/>
  </p:notesMasterIdLst>
  <p:sldIdLst>
    <p:sldId id="256" r:id="rId2"/>
    <p:sldId id="257" r:id="rId3"/>
    <p:sldId id="263" r:id="rId4"/>
    <p:sldId id="269" r:id="rId5"/>
    <p:sldId id="270" r:id="rId6"/>
    <p:sldId id="271" r:id="rId7"/>
    <p:sldId id="264" r:id="rId8"/>
    <p:sldId id="266" r:id="rId9"/>
    <p:sldId id="262" r:id="rId10"/>
  </p:sldIdLst>
  <p:sldSz cx="10691813" cy="7559675"/>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27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20" autoAdjust="0"/>
    <p:restoredTop sz="86418" autoAdjust="0"/>
  </p:normalViewPr>
  <p:slideViewPr>
    <p:cSldViewPr snapToGrid="0" snapToObjects="1">
      <p:cViewPr varScale="1">
        <p:scale>
          <a:sx n="105" d="100"/>
          <a:sy n="105" d="100"/>
        </p:scale>
        <p:origin x="1668" y="10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611632E-9C1C-4170-BFD4-E6CF9BC768C2}" type="datetimeFigureOut">
              <a:rPr lang="fr-FR" smtClean="0"/>
              <a:t>26/06/2020</a:t>
            </a:fld>
            <a:endParaRPr lang="fr-FR"/>
          </a:p>
        </p:txBody>
      </p:sp>
      <p:sp>
        <p:nvSpPr>
          <p:cNvPr id="4" name="Espace réservé de l'image des diapositives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AA1E763-FD48-42F7-960F-59A055199098}" type="slidenum">
              <a:rPr lang="fr-FR" smtClean="0"/>
              <a:t>‹N°›</a:t>
            </a:fld>
            <a:endParaRPr lang="fr-FR"/>
          </a:p>
        </p:txBody>
      </p:sp>
    </p:spTree>
    <p:extLst>
      <p:ext uri="{BB962C8B-B14F-4D97-AF65-F5344CB8AC3E}">
        <p14:creationId xmlns:p14="http://schemas.microsoft.com/office/powerpoint/2010/main" val="145838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AA1E763-FD48-42F7-960F-59A055199098}" type="slidenum">
              <a:rPr lang="fr-FR" smtClean="0"/>
              <a:t>1</a:t>
            </a:fld>
            <a:endParaRPr lang="fr-FR"/>
          </a:p>
        </p:txBody>
      </p:sp>
    </p:spTree>
    <p:extLst>
      <p:ext uri="{BB962C8B-B14F-4D97-AF65-F5344CB8AC3E}">
        <p14:creationId xmlns:p14="http://schemas.microsoft.com/office/powerpoint/2010/main" val="2382828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D30974-B805-465A-AF5D-E51430BF55E4}"/>
              </a:ext>
            </a:extLst>
          </p:cNvPr>
          <p:cNvSpPr>
            <a:spLocks noGrp="1"/>
          </p:cNvSpPr>
          <p:nvPr>
            <p:ph type="ctrTitle"/>
          </p:nvPr>
        </p:nvSpPr>
        <p:spPr>
          <a:xfrm>
            <a:off x="1336477" y="1237197"/>
            <a:ext cx="8018860" cy="2631887"/>
          </a:xfrm>
        </p:spPr>
        <p:txBody>
          <a:bodyPr anchor="b"/>
          <a:lstStyle>
            <a:lvl1pPr algn="ctr">
              <a:defRPr sz="5262"/>
            </a:lvl1pPr>
          </a:lstStyle>
          <a:p>
            <a:r>
              <a:rPr lang="fr-FR"/>
              <a:t>Modifiez le style du titre</a:t>
            </a:r>
          </a:p>
        </p:txBody>
      </p:sp>
      <p:sp>
        <p:nvSpPr>
          <p:cNvPr id="3" name="Sous-titre 2">
            <a:extLst>
              <a:ext uri="{FF2B5EF4-FFF2-40B4-BE49-F238E27FC236}">
                <a16:creationId xmlns:a16="http://schemas.microsoft.com/office/drawing/2014/main" id="{CEAA3402-5892-40CA-84C6-BE3D657B1BD0}"/>
              </a:ext>
            </a:extLst>
          </p:cNvPr>
          <p:cNvSpPr>
            <a:spLocks noGrp="1"/>
          </p:cNvSpPr>
          <p:nvPr>
            <p:ph type="subTitle" idx="1"/>
          </p:nvPr>
        </p:nvSpPr>
        <p:spPr>
          <a:xfrm>
            <a:off x="1336477" y="3970580"/>
            <a:ext cx="8018860" cy="1825171"/>
          </a:xfrm>
        </p:spPr>
        <p:txBody>
          <a:bodyPr/>
          <a:lstStyle>
            <a:lvl1pPr marL="0" indent="0" algn="ctr">
              <a:buNone/>
              <a:defRPr sz="2105"/>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6BE19D1-4837-4B09-A4EA-F90C4AEAF527}"/>
              </a:ext>
            </a:extLst>
          </p:cNvPr>
          <p:cNvSpPr>
            <a:spLocks noGrp="1"/>
          </p:cNvSpPr>
          <p:nvPr>
            <p:ph type="dt" sz="half" idx="10"/>
          </p:nvPr>
        </p:nvSpPr>
        <p:spPr/>
        <p:txBody>
          <a:bodyPr/>
          <a:lstStyle/>
          <a:p>
            <a:fld id="{36D28FA9-574A-4A4E-848E-948250523B8E}" type="datetimeFigureOut">
              <a:rPr lang="fr-FR" smtClean="0"/>
              <a:t>26/06/2020</a:t>
            </a:fld>
            <a:endParaRPr lang="fr-FR"/>
          </a:p>
        </p:txBody>
      </p:sp>
      <p:sp>
        <p:nvSpPr>
          <p:cNvPr id="5" name="Espace réservé du pied de page 4">
            <a:extLst>
              <a:ext uri="{FF2B5EF4-FFF2-40B4-BE49-F238E27FC236}">
                <a16:creationId xmlns:a16="http://schemas.microsoft.com/office/drawing/2014/main" id="{71812C20-FED0-4137-9F7C-2D718B3CF23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9E6ADD8-4EF7-4B9D-947D-E7EFC13D50D5}"/>
              </a:ext>
            </a:extLst>
          </p:cNvPr>
          <p:cNvSpPr>
            <a:spLocks noGrp="1"/>
          </p:cNvSpPr>
          <p:nvPr>
            <p:ph type="sldNum" sz="quarter" idx="12"/>
          </p:nvPr>
        </p:nvSpPr>
        <p:spPr/>
        <p:txBody>
          <a:bodyPr/>
          <a:lstStyle/>
          <a:p>
            <a:fld id="{58061120-F715-A243-97E6-0C2F0180AF17}" type="slidenum">
              <a:rPr lang="fr-FR" smtClean="0"/>
              <a:t>‹N°›</a:t>
            </a:fld>
            <a:endParaRPr lang="fr-FR"/>
          </a:p>
        </p:txBody>
      </p:sp>
    </p:spTree>
    <p:extLst>
      <p:ext uri="{BB962C8B-B14F-4D97-AF65-F5344CB8AC3E}">
        <p14:creationId xmlns:p14="http://schemas.microsoft.com/office/powerpoint/2010/main" val="2385282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42A50D-AC00-4C8B-A8DB-46F013D449F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68067D2-96AB-4B16-A9EB-5C518114BA29}"/>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9A83018-5A36-43A0-B766-7B3B0E9A4035}"/>
              </a:ext>
            </a:extLst>
          </p:cNvPr>
          <p:cNvSpPr>
            <a:spLocks noGrp="1"/>
          </p:cNvSpPr>
          <p:nvPr>
            <p:ph type="dt" sz="half" idx="10"/>
          </p:nvPr>
        </p:nvSpPr>
        <p:spPr/>
        <p:txBody>
          <a:bodyPr/>
          <a:lstStyle/>
          <a:p>
            <a:fld id="{36D28FA9-574A-4A4E-848E-948250523B8E}" type="datetimeFigureOut">
              <a:rPr lang="fr-FR" smtClean="0"/>
              <a:t>26/06/2020</a:t>
            </a:fld>
            <a:endParaRPr lang="fr-FR"/>
          </a:p>
        </p:txBody>
      </p:sp>
      <p:sp>
        <p:nvSpPr>
          <p:cNvPr id="5" name="Espace réservé du pied de page 4">
            <a:extLst>
              <a:ext uri="{FF2B5EF4-FFF2-40B4-BE49-F238E27FC236}">
                <a16:creationId xmlns:a16="http://schemas.microsoft.com/office/drawing/2014/main" id="{D179D1E7-AB85-4EE5-80F5-9D84B84EEF1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8D3E49B-FF46-4863-BA0B-EBA332881199}"/>
              </a:ext>
            </a:extLst>
          </p:cNvPr>
          <p:cNvSpPr>
            <a:spLocks noGrp="1"/>
          </p:cNvSpPr>
          <p:nvPr>
            <p:ph type="sldNum" sz="quarter" idx="12"/>
          </p:nvPr>
        </p:nvSpPr>
        <p:spPr/>
        <p:txBody>
          <a:bodyPr/>
          <a:lstStyle/>
          <a:p>
            <a:fld id="{58061120-F715-A243-97E6-0C2F0180AF17}" type="slidenum">
              <a:rPr lang="fr-FR" smtClean="0"/>
              <a:t>‹N°›</a:t>
            </a:fld>
            <a:endParaRPr lang="fr-FR"/>
          </a:p>
        </p:txBody>
      </p:sp>
    </p:spTree>
    <p:extLst>
      <p:ext uri="{BB962C8B-B14F-4D97-AF65-F5344CB8AC3E}">
        <p14:creationId xmlns:p14="http://schemas.microsoft.com/office/powerpoint/2010/main" val="1860450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A8AF7E7-35CB-4561-85EE-FA416B6F2707}"/>
              </a:ext>
            </a:extLst>
          </p:cNvPr>
          <p:cNvSpPr>
            <a:spLocks noGrp="1"/>
          </p:cNvSpPr>
          <p:nvPr>
            <p:ph type="title" orient="vert"/>
          </p:nvPr>
        </p:nvSpPr>
        <p:spPr>
          <a:xfrm>
            <a:off x="7651329" y="402483"/>
            <a:ext cx="2305422" cy="6406475"/>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9AF995D-3163-4455-AED9-94061293A806}"/>
              </a:ext>
            </a:extLst>
          </p:cNvPr>
          <p:cNvSpPr>
            <a:spLocks noGrp="1"/>
          </p:cNvSpPr>
          <p:nvPr>
            <p:ph type="body" orient="vert" idx="1"/>
          </p:nvPr>
        </p:nvSpPr>
        <p:spPr>
          <a:xfrm>
            <a:off x="735062" y="402483"/>
            <a:ext cx="6782619" cy="640647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77ED885-6ADC-4729-BA6E-C9B9997F59D9}"/>
              </a:ext>
            </a:extLst>
          </p:cNvPr>
          <p:cNvSpPr>
            <a:spLocks noGrp="1"/>
          </p:cNvSpPr>
          <p:nvPr>
            <p:ph type="dt" sz="half" idx="10"/>
          </p:nvPr>
        </p:nvSpPr>
        <p:spPr/>
        <p:txBody>
          <a:bodyPr/>
          <a:lstStyle/>
          <a:p>
            <a:fld id="{36D28FA9-574A-4A4E-848E-948250523B8E}" type="datetimeFigureOut">
              <a:rPr lang="fr-FR" smtClean="0"/>
              <a:t>26/06/2020</a:t>
            </a:fld>
            <a:endParaRPr lang="fr-FR"/>
          </a:p>
        </p:txBody>
      </p:sp>
      <p:sp>
        <p:nvSpPr>
          <p:cNvPr id="5" name="Espace réservé du pied de page 4">
            <a:extLst>
              <a:ext uri="{FF2B5EF4-FFF2-40B4-BE49-F238E27FC236}">
                <a16:creationId xmlns:a16="http://schemas.microsoft.com/office/drawing/2014/main" id="{257557D5-2CB6-455F-9E19-4E297829731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872F935-3A17-439B-A7FD-54046115BCE8}"/>
              </a:ext>
            </a:extLst>
          </p:cNvPr>
          <p:cNvSpPr>
            <a:spLocks noGrp="1"/>
          </p:cNvSpPr>
          <p:nvPr>
            <p:ph type="sldNum" sz="quarter" idx="12"/>
          </p:nvPr>
        </p:nvSpPr>
        <p:spPr/>
        <p:txBody>
          <a:bodyPr/>
          <a:lstStyle/>
          <a:p>
            <a:fld id="{58061120-F715-A243-97E6-0C2F0180AF17}" type="slidenum">
              <a:rPr lang="fr-FR" smtClean="0"/>
              <a:t>‹N°›</a:t>
            </a:fld>
            <a:endParaRPr lang="fr-FR"/>
          </a:p>
        </p:txBody>
      </p:sp>
    </p:spTree>
    <p:extLst>
      <p:ext uri="{BB962C8B-B14F-4D97-AF65-F5344CB8AC3E}">
        <p14:creationId xmlns:p14="http://schemas.microsoft.com/office/powerpoint/2010/main" val="3631057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ge de gard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8E87203-9AFF-854A-94BD-393E75806D46}"/>
              </a:ext>
            </a:extLst>
          </p:cNvPr>
          <p:cNvPicPr>
            <a:picLocks noChangeAspect="1"/>
          </p:cNvPicPr>
          <p:nvPr userDrawn="1"/>
        </p:nvPicPr>
        <p:blipFill>
          <a:blip r:embed="rId2"/>
          <a:stretch>
            <a:fillRect/>
          </a:stretch>
        </p:blipFill>
        <p:spPr>
          <a:xfrm>
            <a:off x="0" y="0"/>
            <a:ext cx="10691813" cy="7593473"/>
          </a:xfrm>
          <a:prstGeom prst="rect">
            <a:avLst/>
          </a:prstGeom>
        </p:spPr>
      </p:pic>
    </p:spTree>
    <p:extLst>
      <p:ext uri="{BB962C8B-B14F-4D97-AF65-F5344CB8AC3E}">
        <p14:creationId xmlns:p14="http://schemas.microsoft.com/office/powerpoint/2010/main" val="2481810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ommair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793574A-82D8-2A47-92A5-433B76529A50}"/>
              </a:ext>
            </a:extLst>
          </p:cNvPr>
          <p:cNvPicPr>
            <a:picLocks noChangeAspect="1"/>
          </p:cNvPicPr>
          <p:nvPr userDrawn="1"/>
        </p:nvPicPr>
        <p:blipFill>
          <a:blip r:embed="rId2"/>
          <a:stretch>
            <a:fillRect/>
          </a:stretch>
        </p:blipFill>
        <p:spPr>
          <a:xfrm>
            <a:off x="0" y="0"/>
            <a:ext cx="10691813" cy="7593473"/>
          </a:xfrm>
          <a:prstGeom prst="rect">
            <a:avLst/>
          </a:prstGeom>
        </p:spPr>
      </p:pic>
    </p:spTree>
    <p:extLst>
      <p:ext uri="{BB962C8B-B14F-4D97-AF65-F5344CB8AC3E}">
        <p14:creationId xmlns:p14="http://schemas.microsoft.com/office/powerpoint/2010/main" val="874276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age intern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A6A6C15-BCB6-BF4F-BC0E-25B9DA5A4A47}"/>
              </a:ext>
            </a:extLst>
          </p:cNvPr>
          <p:cNvPicPr>
            <a:picLocks noChangeAspect="1"/>
          </p:cNvPicPr>
          <p:nvPr userDrawn="1"/>
        </p:nvPicPr>
        <p:blipFill>
          <a:blip r:embed="rId2"/>
          <a:stretch>
            <a:fillRect/>
          </a:stretch>
        </p:blipFill>
        <p:spPr>
          <a:xfrm>
            <a:off x="0" y="0"/>
            <a:ext cx="10691813" cy="7593473"/>
          </a:xfrm>
          <a:prstGeom prst="rect">
            <a:avLst/>
          </a:prstGeom>
        </p:spPr>
      </p:pic>
    </p:spTree>
    <p:extLst>
      <p:ext uri="{BB962C8B-B14F-4D97-AF65-F5344CB8AC3E}">
        <p14:creationId xmlns:p14="http://schemas.microsoft.com/office/powerpoint/2010/main" val="2097775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E076AC-D4C0-4CCC-AF3F-DFBE2AE8850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52E538E-95D7-4BB6-9B59-B892D39E14DC}"/>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969CA5-3BF8-4957-A672-59BC477504D9}"/>
              </a:ext>
            </a:extLst>
          </p:cNvPr>
          <p:cNvSpPr>
            <a:spLocks noGrp="1"/>
          </p:cNvSpPr>
          <p:nvPr>
            <p:ph type="dt" sz="half" idx="10"/>
          </p:nvPr>
        </p:nvSpPr>
        <p:spPr/>
        <p:txBody>
          <a:bodyPr/>
          <a:lstStyle/>
          <a:p>
            <a:fld id="{36D28FA9-574A-4A4E-848E-948250523B8E}" type="datetimeFigureOut">
              <a:rPr lang="fr-FR" smtClean="0"/>
              <a:t>26/06/2020</a:t>
            </a:fld>
            <a:endParaRPr lang="fr-FR"/>
          </a:p>
        </p:txBody>
      </p:sp>
      <p:sp>
        <p:nvSpPr>
          <p:cNvPr id="5" name="Espace réservé du pied de page 4">
            <a:extLst>
              <a:ext uri="{FF2B5EF4-FFF2-40B4-BE49-F238E27FC236}">
                <a16:creationId xmlns:a16="http://schemas.microsoft.com/office/drawing/2014/main" id="{118BAA9F-65D1-4A04-A4D7-CBE635274E9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F974556-5A42-4911-8246-EBE8EFA86905}"/>
              </a:ext>
            </a:extLst>
          </p:cNvPr>
          <p:cNvSpPr>
            <a:spLocks noGrp="1"/>
          </p:cNvSpPr>
          <p:nvPr>
            <p:ph type="sldNum" sz="quarter" idx="12"/>
          </p:nvPr>
        </p:nvSpPr>
        <p:spPr/>
        <p:txBody>
          <a:bodyPr/>
          <a:lstStyle/>
          <a:p>
            <a:fld id="{58061120-F715-A243-97E6-0C2F0180AF17}" type="slidenum">
              <a:rPr lang="fr-FR" smtClean="0"/>
              <a:t>‹N°›</a:t>
            </a:fld>
            <a:endParaRPr lang="fr-FR"/>
          </a:p>
        </p:txBody>
      </p:sp>
    </p:spTree>
    <p:extLst>
      <p:ext uri="{BB962C8B-B14F-4D97-AF65-F5344CB8AC3E}">
        <p14:creationId xmlns:p14="http://schemas.microsoft.com/office/powerpoint/2010/main" val="595118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23E4A0-26BA-4A66-8E94-26BFCE4311C4}"/>
              </a:ext>
            </a:extLst>
          </p:cNvPr>
          <p:cNvSpPr>
            <a:spLocks noGrp="1"/>
          </p:cNvSpPr>
          <p:nvPr>
            <p:ph type="title"/>
          </p:nvPr>
        </p:nvSpPr>
        <p:spPr>
          <a:xfrm>
            <a:off x="729493" y="1884670"/>
            <a:ext cx="9221689" cy="3144614"/>
          </a:xfrm>
        </p:spPr>
        <p:txBody>
          <a:bodyPr anchor="b"/>
          <a:lstStyle>
            <a:lvl1pPr>
              <a:defRPr sz="5262"/>
            </a:lvl1pPr>
          </a:lstStyle>
          <a:p>
            <a:r>
              <a:rPr lang="fr-FR"/>
              <a:t>Modifiez le style du titre</a:t>
            </a:r>
          </a:p>
        </p:txBody>
      </p:sp>
      <p:sp>
        <p:nvSpPr>
          <p:cNvPr id="3" name="Espace réservé du texte 2">
            <a:extLst>
              <a:ext uri="{FF2B5EF4-FFF2-40B4-BE49-F238E27FC236}">
                <a16:creationId xmlns:a16="http://schemas.microsoft.com/office/drawing/2014/main" id="{74A819E4-B843-477A-92FC-80E1195417B3}"/>
              </a:ext>
            </a:extLst>
          </p:cNvPr>
          <p:cNvSpPr>
            <a:spLocks noGrp="1"/>
          </p:cNvSpPr>
          <p:nvPr>
            <p:ph type="body" idx="1"/>
          </p:nvPr>
        </p:nvSpPr>
        <p:spPr>
          <a:xfrm>
            <a:off x="729493" y="5059034"/>
            <a:ext cx="9221689" cy="1653678"/>
          </a:xfrm>
        </p:spPr>
        <p:txBody>
          <a:bodyPr/>
          <a:lstStyle>
            <a:lvl1pPr marL="0" indent="0">
              <a:buNone/>
              <a:defRPr sz="2105">
                <a:solidFill>
                  <a:schemeClr val="tx1">
                    <a:tint val="75000"/>
                  </a:schemeClr>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00BD5706-2A88-469D-851E-80EA4DB6FB67}"/>
              </a:ext>
            </a:extLst>
          </p:cNvPr>
          <p:cNvSpPr>
            <a:spLocks noGrp="1"/>
          </p:cNvSpPr>
          <p:nvPr>
            <p:ph type="dt" sz="half" idx="10"/>
          </p:nvPr>
        </p:nvSpPr>
        <p:spPr/>
        <p:txBody>
          <a:bodyPr/>
          <a:lstStyle/>
          <a:p>
            <a:fld id="{36D28FA9-574A-4A4E-848E-948250523B8E}" type="datetimeFigureOut">
              <a:rPr lang="fr-FR" smtClean="0"/>
              <a:t>26/06/2020</a:t>
            </a:fld>
            <a:endParaRPr lang="fr-FR"/>
          </a:p>
        </p:txBody>
      </p:sp>
      <p:sp>
        <p:nvSpPr>
          <p:cNvPr id="5" name="Espace réservé du pied de page 4">
            <a:extLst>
              <a:ext uri="{FF2B5EF4-FFF2-40B4-BE49-F238E27FC236}">
                <a16:creationId xmlns:a16="http://schemas.microsoft.com/office/drawing/2014/main" id="{F10E7BFB-F955-4320-9087-3A323A020F8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B784123-131A-412A-80F3-D3257E0A7601}"/>
              </a:ext>
            </a:extLst>
          </p:cNvPr>
          <p:cNvSpPr>
            <a:spLocks noGrp="1"/>
          </p:cNvSpPr>
          <p:nvPr>
            <p:ph type="sldNum" sz="quarter" idx="12"/>
          </p:nvPr>
        </p:nvSpPr>
        <p:spPr/>
        <p:txBody>
          <a:bodyPr/>
          <a:lstStyle/>
          <a:p>
            <a:fld id="{58061120-F715-A243-97E6-0C2F0180AF17}" type="slidenum">
              <a:rPr lang="fr-FR" smtClean="0"/>
              <a:t>‹N°›</a:t>
            </a:fld>
            <a:endParaRPr lang="fr-FR"/>
          </a:p>
        </p:txBody>
      </p:sp>
    </p:spTree>
    <p:extLst>
      <p:ext uri="{BB962C8B-B14F-4D97-AF65-F5344CB8AC3E}">
        <p14:creationId xmlns:p14="http://schemas.microsoft.com/office/powerpoint/2010/main" val="3872537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BE36-A787-4329-8531-390D2CD6FAD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B595BBD-E255-4A36-B8EE-D57318D5C167}"/>
              </a:ext>
            </a:extLst>
          </p:cNvPr>
          <p:cNvSpPr>
            <a:spLocks noGrp="1"/>
          </p:cNvSpPr>
          <p:nvPr>
            <p:ph sz="half" idx="1"/>
          </p:nvPr>
        </p:nvSpPr>
        <p:spPr>
          <a:xfrm>
            <a:off x="735062" y="2012414"/>
            <a:ext cx="4544021" cy="479654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E3C03D1-0AF8-4ABD-9417-DEE5EB35B135}"/>
              </a:ext>
            </a:extLst>
          </p:cNvPr>
          <p:cNvSpPr>
            <a:spLocks noGrp="1"/>
          </p:cNvSpPr>
          <p:nvPr>
            <p:ph sz="half" idx="2"/>
          </p:nvPr>
        </p:nvSpPr>
        <p:spPr>
          <a:xfrm>
            <a:off x="5412730" y="2012414"/>
            <a:ext cx="4544021" cy="479654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9871E5B-CCDE-4801-AB52-14ABD68BDB4E}"/>
              </a:ext>
            </a:extLst>
          </p:cNvPr>
          <p:cNvSpPr>
            <a:spLocks noGrp="1"/>
          </p:cNvSpPr>
          <p:nvPr>
            <p:ph type="dt" sz="half" idx="10"/>
          </p:nvPr>
        </p:nvSpPr>
        <p:spPr/>
        <p:txBody>
          <a:bodyPr/>
          <a:lstStyle/>
          <a:p>
            <a:fld id="{36D28FA9-574A-4A4E-848E-948250523B8E}" type="datetimeFigureOut">
              <a:rPr lang="fr-FR" smtClean="0"/>
              <a:t>26/06/2020</a:t>
            </a:fld>
            <a:endParaRPr lang="fr-FR"/>
          </a:p>
        </p:txBody>
      </p:sp>
      <p:sp>
        <p:nvSpPr>
          <p:cNvPr id="6" name="Espace réservé du pied de page 5">
            <a:extLst>
              <a:ext uri="{FF2B5EF4-FFF2-40B4-BE49-F238E27FC236}">
                <a16:creationId xmlns:a16="http://schemas.microsoft.com/office/drawing/2014/main" id="{A17FA7F2-3CDE-4FEB-B1B3-6C4B75CE609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9CD7B32-CD71-4B5C-954F-4833A8AC33EF}"/>
              </a:ext>
            </a:extLst>
          </p:cNvPr>
          <p:cNvSpPr>
            <a:spLocks noGrp="1"/>
          </p:cNvSpPr>
          <p:nvPr>
            <p:ph type="sldNum" sz="quarter" idx="12"/>
          </p:nvPr>
        </p:nvSpPr>
        <p:spPr/>
        <p:txBody>
          <a:bodyPr/>
          <a:lstStyle/>
          <a:p>
            <a:fld id="{58061120-F715-A243-97E6-0C2F0180AF17}" type="slidenum">
              <a:rPr lang="fr-FR" smtClean="0"/>
              <a:t>‹N°›</a:t>
            </a:fld>
            <a:endParaRPr lang="fr-FR"/>
          </a:p>
        </p:txBody>
      </p:sp>
    </p:spTree>
    <p:extLst>
      <p:ext uri="{BB962C8B-B14F-4D97-AF65-F5344CB8AC3E}">
        <p14:creationId xmlns:p14="http://schemas.microsoft.com/office/powerpoint/2010/main" val="3297729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4FD22B-BF7B-41A5-8300-899B0E3E8323}"/>
              </a:ext>
            </a:extLst>
          </p:cNvPr>
          <p:cNvSpPr>
            <a:spLocks noGrp="1"/>
          </p:cNvSpPr>
          <p:nvPr>
            <p:ph type="title"/>
          </p:nvPr>
        </p:nvSpPr>
        <p:spPr>
          <a:xfrm>
            <a:off x="736455" y="402483"/>
            <a:ext cx="9221689" cy="1461188"/>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AFEB13C-B82F-4DA2-BFCA-3DD5D1E83440}"/>
              </a:ext>
            </a:extLst>
          </p:cNvPr>
          <p:cNvSpPr>
            <a:spLocks noGrp="1"/>
          </p:cNvSpPr>
          <p:nvPr>
            <p:ph type="body" idx="1"/>
          </p:nvPr>
        </p:nvSpPr>
        <p:spPr>
          <a:xfrm>
            <a:off x="736455" y="1853171"/>
            <a:ext cx="4523138" cy="908210"/>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7EEFD0E4-5B94-46D5-B14D-2A495BF3B325}"/>
              </a:ext>
            </a:extLst>
          </p:cNvPr>
          <p:cNvSpPr>
            <a:spLocks noGrp="1"/>
          </p:cNvSpPr>
          <p:nvPr>
            <p:ph sz="half" idx="2"/>
          </p:nvPr>
        </p:nvSpPr>
        <p:spPr>
          <a:xfrm>
            <a:off x="736455" y="2761381"/>
            <a:ext cx="4523138" cy="406157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A4EDEC1-396A-4BA0-B333-720EE0DC19C3}"/>
              </a:ext>
            </a:extLst>
          </p:cNvPr>
          <p:cNvSpPr>
            <a:spLocks noGrp="1"/>
          </p:cNvSpPr>
          <p:nvPr>
            <p:ph type="body" sz="quarter" idx="3"/>
          </p:nvPr>
        </p:nvSpPr>
        <p:spPr>
          <a:xfrm>
            <a:off x="5412730" y="1853171"/>
            <a:ext cx="4545413" cy="908210"/>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F7553CAA-A199-4B01-A5D7-57CB13CECDA3}"/>
              </a:ext>
            </a:extLst>
          </p:cNvPr>
          <p:cNvSpPr>
            <a:spLocks noGrp="1"/>
          </p:cNvSpPr>
          <p:nvPr>
            <p:ph sz="quarter" idx="4"/>
          </p:nvPr>
        </p:nvSpPr>
        <p:spPr>
          <a:xfrm>
            <a:off x="5412730" y="2761381"/>
            <a:ext cx="4545413" cy="406157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8A37296-5BD4-492C-86DE-293626D01D5F}"/>
              </a:ext>
            </a:extLst>
          </p:cNvPr>
          <p:cNvSpPr>
            <a:spLocks noGrp="1"/>
          </p:cNvSpPr>
          <p:nvPr>
            <p:ph type="dt" sz="half" idx="10"/>
          </p:nvPr>
        </p:nvSpPr>
        <p:spPr/>
        <p:txBody>
          <a:bodyPr/>
          <a:lstStyle/>
          <a:p>
            <a:fld id="{36D28FA9-574A-4A4E-848E-948250523B8E}" type="datetimeFigureOut">
              <a:rPr lang="fr-FR" smtClean="0"/>
              <a:t>26/06/2020</a:t>
            </a:fld>
            <a:endParaRPr lang="fr-FR"/>
          </a:p>
        </p:txBody>
      </p:sp>
      <p:sp>
        <p:nvSpPr>
          <p:cNvPr id="8" name="Espace réservé du pied de page 7">
            <a:extLst>
              <a:ext uri="{FF2B5EF4-FFF2-40B4-BE49-F238E27FC236}">
                <a16:creationId xmlns:a16="http://schemas.microsoft.com/office/drawing/2014/main" id="{9BFB86F1-53F5-4372-A741-F6BA036F3E4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DB50665-CDD8-4D3E-BB53-CC3195A922A4}"/>
              </a:ext>
            </a:extLst>
          </p:cNvPr>
          <p:cNvSpPr>
            <a:spLocks noGrp="1"/>
          </p:cNvSpPr>
          <p:nvPr>
            <p:ph type="sldNum" sz="quarter" idx="12"/>
          </p:nvPr>
        </p:nvSpPr>
        <p:spPr/>
        <p:txBody>
          <a:bodyPr/>
          <a:lstStyle/>
          <a:p>
            <a:fld id="{58061120-F715-A243-97E6-0C2F0180AF17}" type="slidenum">
              <a:rPr lang="fr-FR" smtClean="0"/>
              <a:t>‹N°›</a:t>
            </a:fld>
            <a:endParaRPr lang="fr-FR"/>
          </a:p>
        </p:txBody>
      </p:sp>
    </p:spTree>
    <p:extLst>
      <p:ext uri="{BB962C8B-B14F-4D97-AF65-F5344CB8AC3E}">
        <p14:creationId xmlns:p14="http://schemas.microsoft.com/office/powerpoint/2010/main" val="1083811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2BC4B6-5ACF-4E38-891C-5920266FDAA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6073030-6F69-4F02-B042-EDBF86FDB175}"/>
              </a:ext>
            </a:extLst>
          </p:cNvPr>
          <p:cNvSpPr>
            <a:spLocks noGrp="1"/>
          </p:cNvSpPr>
          <p:nvPr>
            <p:ph type="dt" sz="half" idx="10"/>
          </p:nvPr>
        </p:nvSpPr>
        <p:spPr/>
        <p:txBody>
          <a:bodyPr/>
          <a:lstStyle/>
          <a:p>
            <a:fld id="{36D28FA9-574A-4A4E-848E-948250523B8E}" type="datetimeFigureOut">
              <a:rPr lang="fr-FR" smtClean="0"/>
              <a:t>26/06/2020</a:t>
            </a:fld>
            <a:endParaRPr lang="fr-FR"/>
          </a:p>
        </p:txBody>
      </p:sp>
      <p:sp>
        <p:nvSpPr>
          <p:cNvPr id="4" name="Espace réservé du pied de page 3">
            <a:extLst>
              <a:ext uri="{FF2B5EF4-FFF2-40B4-BE49-F238E27FC236}">
                <a16:creationId xmlns:a16="http://schemas.microsoft.com/office/drawing/2014/main" id="{D6B24B19-5022-4210-A81E-A157210CF8E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E3F4500-9540-4BD2-B8DF-E181B4D3F58D}"/>
              </a:ext>
            </a:extLst>
          </p:cNvPr>
          <p:cNvSpPr>
            <a:spLocks noGrp="1"/>
          </p:cNvSpPr>
          <p:nvPr>
            <p:ph type="sldNum" sz="quarter" idx="12"/>
          </p:nvPr>
        </p:nvSpPr>
        <p:spPr/>
        <p:txBody>
          <a:bodyPr/>
          <a:lstStyle/>
          <a:p>
            <a:fld id="{58061120-F715-A243-97E6-0C2F0180AF17}" type="slidenum">
              <a:rPr lang="fr-FR" smtClean="0"/>
              <a:t>‹N°›</a:t>
            </a:fld>
            <a:endParaRPr lang="fr-FR"/>
          </a:p>
        </p:txBody>
      </p:sp>
    </p:spTree>
    <p:extLst>
      <p:ext uri="{BB962C8B-B14F-4D97-AF65-F5344CB8AC3E}">
        <p14:creationId xmlns:p14="http://schemas.microsoft.com/office/powerpoint/2010/main" val="88650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79A1648-A95E-45DB-841F-CB6B58226A28}"/>
              </a:ext>
            </a:extLst>
          </p:cNvPr>
          <p:cNvSpPr>
            <a:spLocks noGrp="1"/>
          </p:cNvSpPr>
          <p:nvPr>
            <p:ph type="dt" sz="half" idx="10"/>
          </p:nvPr>
        </p:nvSpPr>
        <p:spPr/>
        <p:txBody>
          <a:bodyPr/>
          <a:lstStyle/>
          <a:p>
            <a:fld id="{36D28FA9-574A-4A4E-848E-948250523B8E}" type="datetimeFigureOut">
              <a:rPr lang="fr-FR" smtClean="0"/>
              <a:t>26/06/2020</a:t>
            </a:fld>
            <a:endParaRPr lang="fr-FR"/>
          </a:p>
        </p:txBody>
      </p:sp>
      <p:sp>
        <p:nvSpPr>
          <p:cNvPr id="3" name="Espace réservé du pied de page 2">
            <a:extLst>
              <a:ext uri="{FF2B5EF4-FFF2-40B4-BE49-F238E27FC236}">
                <a16:creationId xmlns:a16="http://schemas.microsoft.com/office/drawing/2014/main" id="{B2A42C00-A15C-4C18-9BEF-ABBBB8D872E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34A2968-6AFD-435D-AAA4-1A9EF08F2AE3}"/>
              </a:ext>
            </a:extLst>
          </p:cNvPr>
          <p:cNvSpPr>
            <a:spLocks noGrp="1"/>
          </p:cNvSpPr>
          <p:nvPr>
            <p:ph type="sldNum" sz="quarter" idx="12"/>
          </p:nvPr>
        </p:nvSpPr>
        <p:spPr/>
        <p:txBody>
          <a:bodyPr/>
          <a:lstStyle/>
          <a:p>
            <a:fld id="{58061120-F715-A243-97E6-0C2F0180AF17}" type="slidenum">
              <a:rPr lang="fr-FR" smtClean="0"/>
              <a:t>‹N°›</a:t>
            </a:fld>
            <a:endParaRPr lang="fr-FR"/>
          </a:p>
        </p:txBody>
      </p:sp>
    </p:spTree>
    <p:extLst>
      <p:ext uri="{BB962C8B-B14F-4D97-AF65-F5344CB8AC3E}">
        <p14:creationId xmlns:p14="http://schemas.microsoft.com/office/powerpoint/2010/main" val="2259770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5817C3-8661-4BD8-B506-4380C53CBF2F}"/>
              </a:ext>
            </a:extLst>
          </p:cNvPr>
          <p:cNvSpPr>
            <a:spLocks noGrp="1"/>
          </p:cNvSpPr>
          <p:nvPr>
            <p:ph type="title"/>
          </p:nvPr>
        </p:nvSpPr>
        <p:spPr>
          <a:xfrm>
            <a:off x="736455" y="503978"/>
            <a:ext cx="3448388" cy="1763924"/>
          </a:xfrm>
        </p:spPr>
        <p:txBody>
          <a:bodyPr anchor="b"/>
          <a:lstStyle>
            <a:lvl1pPr>
              <a:defRPr sz="2806"/>
            </a:lvl1pPr>
          </a:lstStyle>
          <a:p>
            <a:r>
              <a:rPr lang="fr-FR"/>
              <a:t>Modifiez le style du titre</a:t>
            </a:r>
          </a:p>
        </p:txBody>
      </p:sp>
      <p:sp>
        <p:nvSpPr>
          <p:cNvPr id="3" name="Espace réservé du contenu 2">
            <a:extLst>
              <a:ext uri="{FF2B5EF4-FFF2-40B4-BE49-F238E27FC236}">
                <a16:creationId xmlns:a16="http://schemas.microsoft.com/office/drawing/2014/main" id="{ECDEE890-9760-4639-B136-0BB3BE490ECE}"/>
              </a:ext>
            </a:extLst>
          </p:cNvPr>
          <p:cNvSpPr>
            <a:spLocks noGrp="1"/>
          </p:cNvSpPr>
          <p:nvPr>
            <p:ph idx="1"/>
          </p:nvPr>
        </p:nvSpPr>
        <p:spPr>
          <a:xfrm>
            <a:off x="4545413" y="1088454"/>
            <a:ext cx="5412730" cy="5372269"/>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A324251-3802-4C2C-8A6C-1938F32A0ABB}"/>
              </a:ext>
            </a:extLst>
          </p:cNvPr>
          <p:cNvSpPr>
            <a:spLocks noGrp="1"/>
          </p:cNvSpPr>
          <p:nvPr>
            <p:ph type="body" sz="half" idx="2"/>
          </p:nvPr>
        </p:nvSpPr>
        <p:spPr>
          <a:xfrm>
            <a:off x="736455" y="2267902"/>
            <a:ext cx="3448388" cy="4201570"/>
          </a:xfrm>
        </p:spPr>
        <p:txBody>
          <a:bodyPr/>
          <a:lstStyle>
            <a:lvl1pPr marL="0" indent="0">
              <a:buNone/>
              <a:defRPr sz="1403"/>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0EB41F07-0F4B-4675-8501-40ECDC9CFBF6}"/>
              </a:ext>
            </a:extLst>
          </p:cNvPr>
          <p:cNvSpPr>
            <a:spLocks noGrp="1"/>
          </p:cNvSpPr>
          <p:nvPr>
            <p:ph type="dt" sz="half" idx="10"/>
          </p:nvPr>
        </p:nvSpPr>
        <p:spPr/>
        <p:txBody>
          <a:bodyPr/>
          <a:lstStyle/>
          <a:p>
            <a:fld id="{36D28FA9-574A-4A4E-848E-948250523B8E}" type="datetimeFigureOut">
              <a:rPr lang="fr-FR" smtClean="0"/>
              <a:t>26/06/2020</a:t>
            </a:fld>
            <a:endParaRPr lang="fr-FR"/>
          </a:p>
        </p:txBody>
      </p:sp>
      <p:sp>
        <p:nvSpPr>
          <p:cNvPr id="6" name="Espace réservé du pied de page 5">
            <a:extLst>
              <a:ext uri="{FF2B5EF4-FFF2-40B4-BE49-F238E27FC236}">
                <a16:creationId xmlns:a16="http://schemas.microsoft.com/office/drawing/2014/main" id="{5234E142-9A5C-43CE-BD81-48B6E899C10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79A0A43-4AFA-4BE4-95E4-F345A89B8B8E}"/>
              </a:ext>
            </a:extLst>
          </p:cNvPr>
          <p:cNvSpPr>
            <a:spLocks noGrp="1"/>
          </p:cNvSpPr>
          <p:nvPr>
            <p:ph type="sldNum" sz="quarter" idx="12"/>
          </p:nvPr>
        </p:nvSpPr>
        <p:spPr/>
        <p:txBody>
          <a:bodyPr/>
          <a:lstStyle/>
          <a:p>
            <a:fld id="{58061120-F715-A243-97E6-0C2F0180AF17}" type="slidenum">
              <a:rPr lang="fr-FR" smtClean="0"/>
              <a:t>‹N°›</a:t>
            </a:fld>
            <a:endParaRPr lang="fr-FR"/>
          </a:p>
        </p:txBody>
      </p:sp>
    </p:spTree>
    <p:extLst>
      <p:ext uri="{BB962C8B-B14F-4D97-AF65-F5344CB8AC3E}">
        <p14:creationId xmlns:p14="http://schemas.microsoft.com/office/powerpoint/2010/main" val="2732828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4B9AA2-8260-4376-B114-914550EF9DBE}"/>
              </a:ext>
            </a:extLst>
          </p:cNvPr>
          <p:cNvSpPr>
            <a:spLocks noGrp="1"/>
          </p:cNvSpPr>
          <p:nvPr>
            <p:ph type="title"/>
          </p:nvPr>
        </p:nvSpPr>
        <p:spPr>
          <a:xfrm>
            <a:off x="736455" y="503978"/>
            <a:ext cx="3448388" cy="1763924"/>
          </a:xfrm>
        </p:spPr>
        <p:txBody>
          <a:bodyPr anchor="b"/>
          <a:lstStyle>
            <a:lvl1pPr>
              <a:defRPr sz="2806"/>
            </a:lvl1pPr>
          </a:lstStyle>
          <a:p>
            <a:r>
              <a:rPr lang="fr-FR"/>
              <a:t>Modifiez le style du titre</a:t>
            </a:r>
          </a:p>
        </p:txBody>
      </p:sp>
      <p:sp>
        <p:nvSpPr>
          <p:cNvPr id="3" name="Espace réservé pour une image  2">
            <a:extLst>
              <a:ext uri="{FF2B5EF4-FFF2-40B4-BE49-F238E27FC236}">
                <a16:creationId xmlns:a16="http://schemas.microsoft.com/office/drawing/2014/main" id="{14B41A5F-53A2-4149-A92D-0D859D54385B}"/>
              </a:ext>
            </a:extLst>
          </p:cNvPr>
          <p:cNvSpPr>
            <a:spLocks noGrp="1"/>
          </p:cNvSpPr>
          <p:nvPr>
            <p:ph type="pic" idx="1"/>
          </p:nvPr>
        </p:nvSpPr>
        <p:spPr>
          <a:xfrm>
            <a:off x="4545413" y="1088454"/>
            <a:ext cx="5412730" cy="5372269"/>
          </a:xfrm>
        </p:spPr>
        <p:txBody>
          <a:bodyPr/>
          <a:lstStyle>
            <a:lvl1pPr marL="0" indent="0">
              <a:buNone/>
              <a:defRPr sz="2806"/>
            </a:lvl1pPr>
            <a:lvl2pPr marL="400964" indent="0">
              <a:buNone/>
              <a:defRPr sz="2456"/>
            </a:lvl2pPr>
            <a:lvl3pPr marL="801929" indent="0">
              <a:buNone/>
              <a:defRPr sz="2105"/>
            </a:lvl3pPr>
            <a:lvl4pPr marL="1202893" indent="0">
              <a:buNone/>
              <a:defRPr sz="1754"/>
            </a:lvl4pPr>
            <a:lvl5pPr marL="1603858" indent="0">
              <a:buNone/>
              <a:defRPr sz="1754"/>
            </a:lvl5pPr>
            <a:lvl6pPr marL="2004822" indent="0">
              <a:buNone/>
              <a:defRPr sz="1754"/>
            </a:lvl6pPr>
            <a:lvl7pPr marL="2405786" indent="0">
              <a:buNone/>
              <a:defRPr sz="1754"/>
            </a:lvl7pPr>
            <a:lvl8pPr marL="2806751" indent="0">
              <a:buNone/>
              <a:defRPr sz="1754"/>
            </a:lvl8pPr>
            <a:lvl9pPr marL="3207715" indent="0">
              <a:buNone/>
              <a:defRPr sz="1754"/>
            </a:lvl9pPr>
          </a:lstStyle>
          <a:p>
            <a:endParaRPr lang="fr-FR"/>
          </a:p>
        </p:txBody>
      </p:sp>
      <p:sp>
        <p:nvSpPr>
          <p:cNvPr id="4" name="Espace réservé du texte 3">
            <a:extLst>
              <a:ext uri="{FF2B5EF4-FFF2-40B4-BE49-F238E27FC236}">
                <a16:creationId xmlns:a16="http://schemas.microsoft.com/office/drawing/2014/main" id="{11674AA5-BEA8-4D60-9704-48A7611425DA}"/>
              </a:ext>
            </a:extLst>
          </p:cNvPr>
          <p:cNvSpPr>
            <a:spLocks noGrp="1"/>
          </p:cNvSpPr>
          <p:nvPr>
            <p:ph type="body" sz="half" idx="2"/>
          </p:nvPr>
        </p:nvSpPr>
        <p:spPr>
          <a:xfrm>
            <a:off x="736455" y="2267902"/>
            <a:ext cx="3448388" cy="4201570"/>
          </a:xfrm>
        </p:spPr>
        <p:txBody>
          <a:bodyPr/>
          <a:lstStyle>
            <a:lvl1pPr marL="0" indent="0">
              <a:buNone/>
              <a:defRPr sz="1403"/>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5AEB0A33-8DC5-4995-9CFD-BC21928F6415}"/>
              </a:ext>
            </a:extLst>
          </p:cNvPr>
          <p:cNvSpPr>
            <a:spLocks noGrp="1"/>
          </p:cNvSpPr>
          <p:nvPr>
            <p:ph type="dt" sz="half" idx="10"/>
          </p:nvPr>
        </p:nvSpPr>
        <p:spPr/>
        <p:txBody>
          <a:bodyPr/>
          <a:lstStyle/>
          <a:p>
            <a:fld id="{36D28FA9-574A-4A4E-848E-948250523B8E}" type="datetimeFigureOut">
              <a:rPr lang="fr-FR" smtClean="0"/>
              <a:t>26/06/2020</a:t>
            </a:fld>
            <a:endParaRPr lang="fr-FR"/>
          </a:p>
        </p:txBody>
      </p:sp>
      <p:sp>
        <p:nvSpPr>
          <p:cNvPr id="6" name="Espace réservé du pied de page 5">
            <a:extLst>
              <a:ext uri="{FF2B5EF4-FFF2-40B4-BE49-F238E27FC236}">
                <a16:creationId xmlns:a16="http://schemas.microsoft.com/office/drawing/2014/main" id="{C1B34BAA-44EE-446E-AE4C-BD7BC297451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BAB0584-F686-40F5-AD3C-428F6704C045}"/>
              </a:ext>
            </a:extLst>
          </p:cNvPr>
          <p:cNvSpPr>
            <a:spLocks noGrp="1"/>
          </p:cNvSpPr>
          <p:nvPr>
            <p:ph type="sldNum" sz="quarter" idx="12"/>
          </p:nvPr>
        </p:nvSpPr>
        <p:spPr/>
        <p:txBody>
          <a:bodyPr/>
          <a:lstStyle/>
          <a:p>
            <a:fld id="{58061120-F715-A243-97E6-0C2F0180AF17}" type="slidenum">
              <a:rPr lang="fr-FR" smtClean="0"/>
              <a:t>‹N°›</a:t>
            </a:fld>
            <a:endParaRPr lang="fr-FR"/>
          </a:p>
        </p:txBody>
      </p:sp>
    </p:spTree>
    <p:extLst>
      <p:ext uri="{BB962C8B-B14F-4D97-AF65-F5344CB8AC3E}">
        <p14:creationId xmlns:p14="http://schemas.microsoft.com/office/powerpoint/2010/main" val="311124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85DCE34-FD12-4890-9798-A61E2EBDAE15}"/>
              </a:ext>
            </a:extLst>
          </p:cNvPr>
          <p:cNvSpPr>
            <a:spLocks noGrp="1"/>
          </p:cNvSpPr>
          <p:nvPr>
            <p:ph type="title"/>
          </p:nvPr>
        </p:nvSpPr>
        <p:spPr>
          <a:xfrm>
            <a:off x="735062" y="402483"/>
            <a:ext cx="9221689" cy="1461188"/>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2B05AE8-114F-4C65-9A5A-8A7C921D1EA0}"/>
              </a:ext>
            </a:extLst>
          </p:cNvPr>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4BC3AE-41CD-445F-BD03-E1B0E5560ECF}"/>
              </a:ext>
            </a:extLst>
          </p:cNvPr>
          <p:cNvSpPr>
            <a:spLocks noGrp="1"/>
          </p:cNvSpPr>
          <p:nvPr>
            <p:ph type="dt" sz="half" idx="2"/>
          </p:nvPr>
        </p:nvSpPr>
        <p:spPr>
          <a:xfrm>
            <a:off x="735062" y="7006699"/>
            <a:ext cx="2405658" cy="402483"/>
          </a:xfrm>
          <a:prstGeom prst="rect">
            <a:avLst/>
          </a:prstGeom>
        </p:spPr>
        <p:txBody>
          <a:bodyPr vert="horz" lIns="91440" tIns="45720" rIns="91440" bIns="45720" rtlCol="0" anchor="ctr"/>
          <a:lstStyle>
            <a:lvl1pPr algn="l">
              <a:defRPr sz="1052">
                <a:solidFill>
                  <a:schemeClr val="tx1">
                    <a:tint val="75000"/>
                  </a:schemeClr>
                </a:solidFill>
              </a:defRPr>
            </a:lvl1pPr>
          </a:lstStyle>
          <a:p>
            <a:fld id="{36D28FA9-574A-4A4E-848E-948250523B8E}" type="datetimeFigureOut">
              <a:rPr lang="fr-FR" smtClean="0"/>
              <a:t>26/06/2020</a:t>
            </a:fld>
            <a:endParaRPr lang="fr-FR"/>
          </a:p>
        </p:txBody>
      </p:sp>
      <p:sp>
        <p:nvSpPr>
          <p:cNvPr id="5" name="Espace réservé du pied de page 4">
            <a:extLst>
              <a:ext uri="{FF2B5EF4-FFF2-40B4-BE49-F238E27FC236}">
                <a16:creationId xmlns:a16="http://schemas.microsoft.com/office/drawing/2014/main" id="{C06A6E0A-0246-4112-98C6-2E77AAD27545}"/>
              </a:ext>
            </a:extLst>
          </p:cNvPr>
          <p:cNvSpPr>
            <a:spLocks noGrp="1"/>
          </p:cNvSpPr>
          <p:nvPr>
            <p:ph type="ftr" sz="quarter" idx="3"/>
          </p:nvPr>
        </p:nvSpPr>
        <p:spPr>
          <a:xfrm>
            <a:off x="3541663" y="7006699"/>
            <a:ext cx="3608487" cy="402483"/>
          </a:xfrm>
          <a:prstGeom prst="rect">
            <a:avLst/>
          </a:prstGeom>
        </p:spPr>
        <p:txBody>
          <a:bodyPr vert="horz" lIns="91440" tIns="45720" rIns="91440" bIns="45720" rtlCol="0" anchor="ctr"/>
          <a:lstStyle>
            <a:lvl1pPr algn="ctr">
              <a:defRPr sz="1052">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A21F462-4712-430B-9816-1410DFEFB649}"/>
              </a:ext>
            </a:extLst>
          </p:cNvPr>
          <p:cNvSpPr>
            <a:spLocks noGrp="1"/>
          </p:cNvSpPr>
          <p:nvPr>
            <p:ph type="sldNum" sz="quarter" idx="4"/>
          </p:nvPr>
        </p:nvSpPr>
        <p:spPr>
          <a:xfrm>
            <a:off x="7551093" y="7006699"/>
            <a:ext cx="2405658" cy="402483"/>
          </a:xfrm>
          <a:prstGeom prst="rect">
            <a:avLst/>
          </a:prstGeom>
        </p:spPr>
        <p:txBody>
          <a:bodyPr vert="horz" lIns="91440" tIns="45720" rIns="91440" bIns="45720" rtlCol="0" anchor="ctr"/>
          <a:lstStyle>
            <a:lvl1pPr algn="r">
              <a:defRPr sz="1052">
                <a:solidFill>
                  <a:schemeClr val="tx1">
                    <a:tint val="75000"/>
                  </a:schemeClr>
                </a:solidFill>
              </a:defRPr>
            </a:lvl1pPr>
          </a:lstStyle>
          <a:p>
            <a:fld id="{58061120-F715-A243-97E6-0C2F0180AF17}" type="slidenum">
              <a:rPr lang="fr-FR" smtClean="0"/>
              <a:t>‹N°›</a:t>
            </a:fld>
            <a:endParaRPr lang="fr-FR"/>
          </a:p>
        </p:txBody>
      </p:sp>
    </p:spTree>
    <p:extLst>
      <p:ext uri="{BB962C8B-B14F-4D97-AF65-F5344CB8AC3E}">
        <p14:creationId xmlns:p14="http://schemas.microsoft.com/office/powerpoint/2010/main" val="347887696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Lst>
  <p:txStyles>
    <p:titleStyle>
      <a:lvl1pPr algn="l" defTabSz="801929"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482" indent="-200482" algn="l" defTabSz="801929"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fr-FR"/>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pedagogie.orientation@ifa-rouen.fr" TargetMode="External"/><Relationship Id="rId1" Type="http://schemas.openxmlformats.org/officeDocument/2006/relationships/slideLayout" Target="../slideLayouts/slideLayout1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ADF95A9-1973-A946-AB10-083CE961CDF2}"/>
              </a:ext>
            </a:extLst>
          </p:cNvPr>
          <p:cNvSpPr txBox="1"/>
          <p:nvPr/>
        </p:nvSpPr>
        <p:spPr>
          <a:xfrm>
            <a:off x="1357292" y="3189640"/>
            <a:ext cx="8783516" cy="830997"/>
          </a:xfrm>
          <a:prstGeom prst="rect">
            <a:avLst/>
          </a:prstGeom>
          <a:noFill/>
        </p:spPr>
        <p:txBody>
          <a:bodyPr wrap="square" rtlCol="0">
            <a:spAutoFit/>
          </a:bodyPr>
          <a:lstStyle/>
          <a:p>
            <a:r>
              <a:rPr lang="fr-FR" sz="4800" dirty="0" smtClean="0">
                <a:solidFill>
                  <a:schemeClr val="bg1"/>
                </a:solidFill>
                <a:latin typeface="Arial" charset="0"/>
                <a:ea typeface="Arial" charset="0"/>
                <a:cs typeface="Arial" charset="0"/>
              </a:rPr>
              <a:t>Les essentiels métiers</a:t>
            </a:r>
            <a:endParaRPr lang="fr-FR" sz="4800" dirty="0">
              <a:solidFill>
                <a:schemeClr val="bg1"/>
              </a:solidFill>
              <a:latin typeface="Arial" charset="0"/>
              <a:ea typeface="Arial" charset="0"/>
              <a:cs typeface="Arial" charset="0"/>
            </a:endParaRPr>
          </a:p>
        </p:txBody>
      </p:sp>
      <p:sp>
        <p:nvSpPr>
          <p:cNvPr id="3" name="ZoneTexte 2">
            <a:extLst>
              <a:ext uri="{FF2B5EF4-FFF2-40B4-BE49-F238E27FC236}">
                <a16:creationId xmlns:a16="http://schemas.microsoft.com/office/drawing/2014/main" id="{79BB2A17-B44B-9941-9569-BFEBEEDD9C82}"/>
              </a:ext>
            </a:extLst>
          </p:cNvPr>
          <p:cNvSpPr txBox="1"/>
          <p:nvPr/>
        </p:nvSpPr>
        <p:spPr>
          <a:xfrm>
            <a:off x="1357291" y="5229147"/>
            <a:ext cx="4807614" cy="523220"/>
          </a:xfrm>
          <a:prstGeom prst="rect">
            <a:avLst/>
          </a:prstGeom>
          <a:noFill/>
        </p:spPr>
        <p:txBody>
          <a:bodyPr wrap="square" rtlCol="0">
            <a:spAutoFit/>
          </a:bodyPr>
          <a:lstStyle/>
          <a:p>
            <a:r>
              <a:rPr lang="fr-FR" sz="2800" b="1" dirty="0" smtClean="0">
                <a:solidFill>
                  <a:schemeClr val="accent2">
                    <a:lumMod val="75000"/>
                  </a:schemeClr>
                </a:solidFill>
                <a:latin typeface="Arial" charset="0"/>
                <a:ea typeface="Arial" charset="0"/>
                <a:cs typeface="Arial" charset="0"/>
              </a:rPr>
              <a:t>IFA MARCEL SAUVAGE</a:t>
            </a:r>
            <a:endParaRPr lang="fr-FR" sz="2800" b="1" dirty="0">
              <a:solidFill>
                <a:schemeClr val="accent2">
                  <a:lumMod val="75000"/>
                </a:schemeClr>
              </a:solidFill>
              <a:latin typeface="Arial" charset="0"/>
              <a:ea typeface="Arial" charset="0"/>
              <a:cs typeface="Arial" charset="0"/>
            </a:endParaRPr>
          </a:p>
        </p:txBody>
      </p:sp>
      <p:sp>
        <p:nvSpPr>
          <p:cNvPr id="4" name="ZoneTexte 3">
            <a:extLst>
              <a:ext uri="{FF2B5EF4-FFF2-40B4-BE49-F238E27FC236}">
                <a16:creationId xmlns:a16="http://schemas.microsoft.com/office/drawing/2014/main" id="{84FAA385-3584-574B-8CA5-A3C3CCCDCF0A}"/>
              </a:ext>
            </a:extLst>
          </p:cNvPr>
          <p:cNvSpPr txBox="1"/>
          <p:nvPr/>
        </p:nvSpPr>
        <p:spPr>
          <a:xfrm>
            <a:off x="1357292" y="5675629"/>
            <a:ext cx="4807613" cy="369332"/>
          </a:xfrm>
          <a:prstGeom prst="rect">
            <a:avLst/>
          </a:prstGeom>
          <a:noFill/>
        </p:spPr>
        <p:txBody>
          <a:bodyPr wrap="square" rtlCol="0">
            <a:spAutoFit/>
          </a:bodyPr>
          <a:lstStyle/>
          <a:p>
            <a:r>
              <a:rPr lang="fr-FR" dirty="0" smtClean="0">
                <a:solidFill>
                  <a:schemeClr val="accent2">
                    <a:lumMod val="75000"/>
                  </a:schemeClr>
                </a:solidFill>
                <a:latin typeface="Arial" charset="0"/>
                <a:ea typeface="Arial" charset="0"/>
                <a:cs typeface="Arial" charset="0"/>
              </a:rPr>
              <a:t>Mont-Saint-Aignan - </a:t>
            </a:r>
            <a:r>
              <a:rPr lang="fr-FR" b="1" dirty="0" smtClean="0">
                <a:solidFill>
                  <a:schemeClr val="accent2">
                    <a:lumMod val="75000"/>
                  </a:schemeClr>
                </a:solidFill>
                <a:latin typeface="Arial" charset="0"/>
                <a:ea typeface="Arial" charset="0"/>
                <a:cs typeface="Arial" charset="0"/>
              </a:rPr>
              <a:t>Mars 2020</a:t>
            </a:r>
            <a:endParaRPr lang="fr-FR" b="1" dirty="0">
              <a:solidFill>
                <a:schemeClr val="accent2">
                  <a:lumMod val="75000"/>
                </a:schemeClr>
              </a:solidFill>
              <a:latin typeface="Arial" charset="0"/>
              <a:ea typeface="Arial" charset="0"/>
              <a:cs typeface="Arial" charset="0"/>
            </a:endParaRPr>
          </a:p>
        </p:txBody>
      </p:sp>
      <p:sp>
        <p:nvSpPr>
          <p:cNvPr id="5" name="ZoneTexte 4">
            <a:extLst>
              <a:ext uri="{FF2B5EF4-FFF2-40B4-BE49-F238E27FC236}">
                <a16:creationId xmlns:a16="http://schemas.microsoft.com/office/drawing/2014/main" id="{5C973456-AD7E-A44C-B1AB-43089482E761}"/>
              </a:ext>
            </a:extLst>
          </p:cNvPr>
          <p:cNvSpPr txBox="1"/>
          <p:nvPr/>
        </p:nvSpPr>
        <p:spPr>
          <a:xfrm>
            <a:off x="1388544" y="3947871"/>
            <a:ext cx="7769103" cy="523220"/>
          </a:xfrm>
          <a:prstGeom prst="rect">
            <a:avLst/>
          </a:prstGeom>
          <a:noFill/>
        </p:spPr>
        <p:txBody>
          <a:bodyPr wrap="square" rtlCol="0">
            <a:spAutoFit/>
          </a:bodyPr>
          <a:lstStyle/>
          <a:p>
            <a:r>
              <a:rPr lang="fr-FR" sz="2800" b="1" dirty="0" smtClean="0">
                <a:solidFill>
                  <a:schemeClr val="bg1"/>
                </a:solidFill>
                <a:latin typeface="Arial" charset="0"/>
                <a:ea typeface="Arial" charset="0"/>
                <a:cs typeface="Arial" charset="0"/>
              </a:rPr>
              <a:t>Les métiers de l’insertion professionnelle</a:t>
            </a:r>
            <a:endParaRPr lang="fr-FR" sz="28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945666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2B2CEB-CE01-114B-93C9-A1652BDFEE1A}"/>
              </a:ext>
            </a:extLst>
          </p:cNvPr>
          <p:cNvSpPr txBox="1">
            <a:spLocks/>
          </p:cNvSpPr>
          <p:nvPr/>
        </p:nvSpPr>
        <p:spPr>
          <a:xfrm>
            <a:off x="2691437" y="2137794"/>
            <a:ext cx="4681636" cy="422063"/>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200" b="1" dirty="0" smtClean="0">
                <a:solidFill>
                  <a:schemeClr val="tx1">
                    <a:lumMod val="65000"/>
                    <a:lumOff val="35000"/>
                  </a:schemeClr>
                </a:solidFill>
                <a:latin typeface="Arial" charset="0"/>
                <a:ea typeface="Arial" charset="0"/>
                <a:cs typeface="Arial" charset="0"/>
              </a:rPr>
              <a:t>Présentation du </a:t>
            </a:r>
            <a:r>
              <a:rPr lang="fr-FR" sz="1200" b="1" u="sng" dirty="0" smtClean="0">
                <a:solidFill>
                  <a:schemeClr val="tx1">
                    <a:lumMod val="65000"/>
                    <a:lumOff val="35000"/>
                  </a:schemeClr>
                </a:solidFill>
                <a:latin typeface="Arial" charset="0"/>
                <a:ea typeface="Arial" charset="0"/>
                <a:cs typeface="Arial" charset="0"/>
              </a:rPr>
              <a:t>secteur d’activité</a:t>
            </a:r>
            <a:endParaRPr lang="fr-FR" sz="1200" b="1" u="sng" dirty="0">
              <a:solidFill>
                <a:schemeClr val="tx1">
                  <a:lumMod val="65000"/>
                  <a:lumOff val="35000"/>
                </a:schemeClr>
              </a:solidFill>
              <a:latin typeface="Arial" charset="0"/>
              <a:ea typeface="Arial" charset="0"/>
              <a:cs typeface="Arial" charset="0"/>
            </a:endParaRPr>
          </a:p>
          <a:p>
            <a:pPr algn="just"/>
            <a:r>
              <a:rPr lang="fr-FR" sz="1200" dirty="0" smtClean="0">
                <a:solidFill>
                  <a:schemeClr val="tx1">
                    <a:lumMod val="65000"/>
                    <a:lumOff val="35000"/>
                  </a:schemeClr>
                </a:solidFill>
                <a:latin typeface="Arial" charset="0"/>
                <a:ea typeface="Arial" charset="0"/>
                <a:cs typeface="Arial" charset="0"/>
              </a:rPr>
              <a:t>.</a:t>
            </a:r>
            <a:endParaRPr lang="fr-FR" sz="1200" dirty="0">
              <a:solidFill>
                <a:schemeClr val="tx1">
                  <a:lumMod val="65000"/>
                  <a:lumOff val="35000"/>
                </a:schemeClr>
              </a:solidFill>
              <a:latin typeface="Arial" charset="0"/>
              <a:ea typeface="Arial" charset="0"/>
              <a:cs typeface="Arial" charset="0"/>
            </a:endParaRPr>
          </a:p>
        </p:txBody>
      </p:sp>
      <p:sp>
        <p:nvSpPr>
          <p:cNvPr id="3" name="Titre 1">
            <a:extLst>
              <a:ext uri="{FF2B5EF4-FFF2-40B4-BE49-F238E27FC236}">
                <a16:creationId xmlns:a16="http://schemas.microsoft.com/office/drawing/2014/main" id="{F5FC0EB5-F871-184C-BA3E-FAAEAB0AC415}"/>
              </a:ext>
            </a:extLst>
          </p:cNvPr>
          <p:cNvSpPr txBox="1">
            <a:spLocks/>
          </p:cNvSpPr>
          <p:nvPr/>
        </p:nvSpPr>
        <p:spPr>
          <a:xfrm>
            <a:off x="2176120" y="2375190"/>
            <a:ext cx="570183" cy="103703"/>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2800" b="1" dirty="0">
                <a:solidFill>
                  <a:srgbClr val="AD2784"/>
                </a:solidFill>
              </a:rPr>
              <a:t>01</a:t>
            </a:r>
          </a:p>
        </p:txBody>
      </p:sp>
      <p:sp>
        <p:nvSpPr>
          <p:cNvPr id="4" name="Titre 1">
            <a:extLst>
              <a:ext uri="{FF2B5EF4-FFF2-40B4-BE49-F238E27FC236}">
                <a16:creationId xmlns:a16="http://schemas.microsoft.com/office/drawing/2014/main" id="{E8DF0436-B320-644A-9FC8-0B881E21284F}"/>
              </a:ext>
            </a:extLst>
          </p:cNvPr>
          <p:cNvSpPr txBox="1">
            <a:spLocks/>
          </p:cNvSpPr>
          <p:nvPr/>
        </p:nvSpPr>
        <p:spPr>
          <a:xfrm>
            <a:off x="2176188" y="3002102"/>
            <a:ext cx="570183" cy="103703"/>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2800" b="1" dirty="0">
                <a:solidFill>
                  <a:srgbClr val="AD2784"/>
                </a:solidFill>
              </a:rPr>
              <a:t>02</a:t>
            </a:r>
          </a:p>
        </p:txBody>
      </p:sp>
      <p:sp>
        <p:nvSpPr>
          <p:cNvPr id="6" name="Titre 1">
            <a:extLst>
              <a:ext uri="{FF2B5EF4-FFF2-40B4-BE49-F238E27FC236}">
                <a16:creationId xmlns:a16="http://schemas.microsoft.com/office/drawing/2014/main" id="{D990A62E-CE59-8F47-928A-FC01C22D0579}"/>
              </a:ext>
            </a:extLst>
          </p:cNvPr>
          <p:cNvSpPr txBox="1">
            <a:spLocks/>
          </p:cNvSpPr>
          <p:nvPr/>
        </p:nvSpPr>
        <p:spPr>
          <a:xfrm>
            <a:off x="2176187" y="3617075"/>
            <a:ext cx="570183" cy="103703"/>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2800" b="1" dirty="0">
                <a:solidFill>
                  <a:srgbClr val="AD2784"/>
                </a:solidFill>
              </a:rPr>
              <a:t>03</a:t>
            </a:r>
          </a:p>
        </p:txBody>
      </p:sp>
      <p:sp>
        <p:nvSpPr>
          <p:cNvPr id="7" name="Titre 1">
            <a:extLst>
              <a:ext uri="{FF2B5EF4-FFF2-40B4-BE49-F238E27FC236}">
                <a16:creationId xmlns:a16="http://schemas.microsoft.com/office/drawing/2014/main" id="{8F7B0539-6B69-C34C-8BCB-D12D1BA52546}"/>
              </a:ext>
            </a:extLst>
          </p:cNvPr>
          <p:cNvSpPr txBox="1">
            <a:spLocks/>
          </p:cNvSpPr>
          <p:nvPr/>
        </p:nvSpPr>
        <p:spPr>
          <a:xfrm>
            <a:off x="2691437" y="2652397"/>
            <a:ext cx="4681638" cy="329006"/>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200" b="1" dirty="0" smtClean="0">
                <a:solidFill>
                  <a:schemeClr val="tx1">
                    <a:lumMod val="65000"/>
                    <a:lumOff val="35000"/>
                  </a:schemeClr>
                </a:solidFill>
                <a:latin typeface="Arial" charset="0"/>
                <a:ea typeface="Arial" charset="0"/>
                <a:cs typeface="Arial" charset="0"/>
              </a:rPr>
              <a:t>Présentation des </a:t>
            </a:r>
            <a:r>
              <a:rPr lang="fr-FR" sz="1200" b="1" u="sng" dirty="0" smtClean="0">
                <a:solidFill>
                  <a:schemeClr val="tx1">
                    <a:lumMod val="65000"/>
                    <a:lumOff val="35000"/>
                  </a:schemeClr>
                </a:solidFill>
                <a:latin typeface="Arial" charset="0"/>
                <a:ea typeface="Arial" charset="0"/>
                <a:cs typeface="Arial" charset="0"/>
              </a:rPr>
              <a:t>missions</a:t>
            </a:r>
            <a:r>
              <a:rPr lang="fr-FR" sz="1200" b="1" u="sng" dirty="0">
                <a:solidFill>
                  <a:schemeClr val="tx1">
                    <a:lumMod val="65000"/>
                    <a:lumOff val="35000"/>
                  </a:schemeClr>
                </a:solidFill>
                <a:latin typeface="Arial" charset="0"/>
                <a:ea typeface="Arial" charset="0"/>
                <a:cs typeface="Arial" charset="0"/>
              </a:rPr>
              <a:t> </a:t>
            </a:r>
            <a:r>
              <a:rPr lang="fr-FR" sz="1200" b="1" u="sng" dirty="0" smtClean="0">
                <a:solidFill>
                  <a:schemeClr val="tx1">
                    <a:lumMod val="65000"/>
                    <a:lumOff val="35000"/>
                  </a:schemeClr>
                </a:solidFill>
                <a:latin typeface="Arial" charset="0"/>
                <a:ea typeface="Arial" charset="0"/>
                <a:cs typeface="Arial" charset="0"/>
              </a:rPr>
              <a:t>et qualités requises</a:t>
            </a:r>
            <a:endParaRPr lang="fr-FR" sz="1200" b="1" dirty="0">
              <a:solidFill>
                <a:schemeClr val="tx1">
                  <a:lumMod val="65000"/>
                  <a:lumOff val="35000"/>
                </a:schemeClr>
              </a:solidFill>
              <a:latin typeface="Arial" charset="0"/>
              <a:ea typeface="Arial" charset="0"/>
              <a:cs typeface="Arial" charset="0"/>
            </a:endParaRPr>
          </a:p>
        </p:txBody>
      </p:sp>
      <p:sp>
        <p:nvSpPr>
          <p:cNvPr id="8" name="Titre 1">
            <a:extLst>
              <a:ext uri="{FF2B5EF4-FFF2-40B4-BE49-F238E27FC236}">
                <a16:creationId xmlns:a16="http://schemas.microsoft.com/office/drawing/2014/main" id="{5318833C-0F3C-C045-B58C-3EE59BB9695A}"/>
              </a:ext>
            </a:extLst>
          </p:cNvPr>
          <p:cNvSpPr txBox="1">
            <a:spLocks/>
          </p:cNvSpPr>
          <p:nvPr/>
        </p:nvSpPr>
        <p:spPr>
          <a:xfrm>
            <a:off x="2176188" y="4246053"/>
            <a:ext cx="570183" cy="103703"/>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2800" b="1" dirty="0">
                <a:solidFill>
                  <a:srgbClr val="AD2784"/>
                </a:solidFill>
              </a:rPr>
              <a:t>04</a:t>
            </a:r>
          </a:p>
        </p:txBody>
      </p:sp>
      <p:sp>
        <p:nvSpPr>
          <p:cNvPr id="9" name="Titre 1">
            <a:extLst>
              <a:ext uri="{FF2B5EF4-FFF2-40B4-BE49-F238E27FC236}">
                <a16:creationId xmlns:a16="http://schemas.microsoft.com/office/drawing/2014/main" id="{EBF56C09-2511-D34C-8679-96ADFE60B6FB}"/>
              </a:ext>
            </a:extLst>
          </p:cNvPr>
          <p:cNvSpPr txBox="1">
            <a:spLocks/>
          </p:cNvSpPr>
          <p:nvPr/>
        </p:nvSpPr>
        <p:spPr>
          <a:xfrm>
            <a:off x="2691437" y="3777777"/>
            <a:ext cx="6313668" cy="451335"/>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200" b="1" dirty="0" smtClean="0">
                <a:solidFill>
                  <a:schemeClr val="tx1">
                    <a:lumMod val="65000"/>
                    <a:lumOff val="35000"/>
                  </a:schemeClr>
                </a:solidFill>
                <a:latin typeface="Arial" charset="0"/>
                <a:ea typeface="Arial" charset="0"/>
                <a:cs typeface="Arial" charset="0"/>
              </a:rPr>
              <a:t>Présentation de </a:t>
            </a:r>
            <a:r>
              <a:rPr lang="fr-FR" sz="1200" b="1" u="sng" dirty="0" smtClean="0">
                <a:solidFill>
                  <a:schemeClr val="tx1">
                    <a:lumMod val="65000"/>
                    <a:lumOff val="35000"/>
                  </a:schemeClr>
                </a:solidFill>
                <a:latin typeface="Arial" charset="0"/>
                <a:ea typeface="Arial" charset="0"/>
                <a:cs typeface="Arial" charset="0"/>
              </a:rPr>
              <a:t>l’offre de formation </a:t>
            </a:r>
            <a:r>
              <a:rPr lang="fr-FR" sz="1200" b="1" dirty="0" smtClean="0">
                <a:solidFill>
                  <a:schemeClr val="tx1">
                    <a:lumMod val="65000"/>
                    <a:lumOff val="35000"/>
                  </a:schemeClr>
                </a:solidFill>
                <a:latin typeface="Arial" charset="0"/>
                <a:ea typeface="Arial" charset="0"/>
                <a:cs typeface="Arial" charset="0"/>
              </a:rPr>
              <a:t>répondant aux </a:t>
            </a:r>
            <a:r>
              <a:rPr lang="fr-FR" sz="1200" b="1" dirty="0" smtClean="0">
                <a:solidFill>
                  <a:schemeClr val="tx1">
                    <a:lumMod val="65000"/>
                    <a:lumOff val="35000"/>
                  </a:schemeClr>
                </a:solidFill>
                <a:latin typeface="Arial" charset="0"/>
                <a:ea typeface="Arial" charset="0"/>
                <a:cs typeface="Arial" charset="0"/>
              </a:rPr>
              <a:t>métiers</a:t>
            </a:r>
            <a:endParaRPr lang="fr-FR" sz="1200" b="1" dirty="0">
              <a:solidFill>
                <a:schemeClr val="tx1">
                  <a:lumMod val="65000"/>
                  <a:lumOff val="35000"/>
                </a:schemeClr>
              </a:solidFill>
              <a:latin typeface="Arial" charset="0"/>
              <a:ea typeface="Arial" charset="0"/>
              <a:cs typeface="Arial" charset="0"/>
            </a:endParaRPr>
          </a:p>
        </p:txBody>
      </p:sp>
      <p:sp>
        <p:nvSpPr>
          <p:cNvPr id="10" name="Titre 1">
            <a:extLst>
              <a:ext uri="{FF2B5EF4-FFF2-40B4-BE49-F238E27FC236}">
                <a16:creationId xmlns:a16="http://schemas.microsoft.com/office/drawing/2014/main" id="{D793D016-1099-0841-A2E4-3C75276FA148}"/>
              </a:ext>
            </a:extLst>
          </p:cNvPr>
          <p:cNvSpPr txBox="1">
            <a:spLocks/>
          </p:cNvSpPr>
          <p:nvPr/>
        </p:nvSpPr>
        <p:spPr>
          <a:xfrm>
            <a:off x="2176188" y="4861004"/>
            <a:ext cx="570183" cy="103703"/>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2800" b="1" dirty="0">
                <a:solidFill>
                  <a:srgbClr val="AD2784"/>
                </a:solidFill>
              </a:rPr>
              <a:t>05</a:t>
            </a:r>
          </a:p>
        </p:txBody>
      </p:sp>
      <p:sp>
        <p:nvSpPr>
          <p:cNvPr id="11" name="Titre 1">
            <a:extLst>
              <a:ext uri="{FF2B5EF4-FFF2-40B4-BE49-F238E27FC236}">
                <a16:creationId xmlns:a16="http://schemas.microsoft.com/office/drawing/2014/main" id="{E43E3B35-CCA5-AE4A-A4C6-78BD156DFA96}"/>
              </a:ext>
            </a:extLst>
          </p:cNvPr>
          <p:cNvSpPr txBox="1">
            <a:spLocks/>
          </p:cNvSpPr>
          <p:nvPr/>
        </p:nvSpPr>
        <p:spPr>
          <a:xfrm>
            <a:off x="2691434" y="3384853"/>
            <a:ext cx="4565891" cy="227966"/>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200" b="1" dirty="0" smtClean="0">
                <a:solidFill>
                  <a:schemeClr val="tx1">
                    <a:lumMod val="65000"/>
                    <a:lumOff val="35000"/>
                  </a:schemeClr>
                </a:solidFill>
                <a:latin typeface="Arial" charset="0"/>
                <a:ea typeface="Arial" charset="0"/>
                <a:cs typeface="Arial" charset="0"/>
              </a:rPr>
              <a:t>Présentation de la </a:t>
            </a:r>
            <a:r>
              <a:rPr lang="fr-FR" sz="1200" b="1" u="sng" dirty="0" smtClean="0">
                <a:solidFill>
                  <a:schemeClr val="tx1">
                    <a:lumMod val="65000"/>
                    <a:lumOff val="35000"/>
                  </a:schemeClr>
                </a:solidFill>
                <a:latin typeface="Arial" charset="0"/>
                <a:ea typeface="Arial" charset="0"/>
                <a:cs typeface="Arial" charset="0"/>
              </a:rPr>
              <a:t>typologie des entreprises  </a:t>
            </a:r>
            <a:endParaRPr lang="fr-FR" sz="1200" b="1" u="sng" dirty="0">
              <a:solidFill>
                <a:schemeClr val="tx1">
                  <a:lumMod val="65000"/>
                  <a:lumOff val="35000"/>
                </a:schemeClr>
              </a:solidFill>
              <a:latin typeface="Arial" charset="0"/>
              <a:ea typeface="Arial" charset="0"/>
              <a:cs typeface="Arial" charset="0"/>
            </a:endParaRPr>
          </a:p>
        </p:txBody>
      </p:sp>
      <p:sp>
        <p:nvSpPr>
          <p:cNvPr id="14" name="Rectangle 13">
            <a:extLst>
              <a:ext uri="{FF2B5EF4-FFF2-40B4-BE49-F238E27FC236}">
                <a16:creationId xmlns:a16="http://schemas.microsoft.com/office/drawing/2014/main" id="{220A351E-C83A-A540-AA30-B0AE77C0829B}"/>
              </a:ext>
            </a:extLst>
          </p:cNvPr>
          <p:cNvSpPr/>
          <p:nvPr/>
        </p:nvSpPr>
        <p:spPr>
          <a:xfrm>
            <a:off x="2330368" y="1793955"/>
            <a:ext cx="430824" cy="45719"/>
          </a:xfrm>
          <a:prstGeom prst="rect">
            <a:avLst/>
          </a:prstGeom>
          <a:solidFill>
            <a:srgbClr val="AD2784"/>
          </a:solidFill>
          <a:ln>
            <a:solidFill>
              <a:srgbClr val="AD2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15" name="Titre 1">
            <a:extLst>
              <a:ext uri="{FF2B5EF4-FFF2-40B4-BE49-F238E27FC236}">
                <a16:creationId xmlns:a16="http://schemas.microsoft.com/office/drawing/2014/main" id="{3A9AC4B7-920A-4473-AB38-4E0D8A632296}"/>
              </a:ext>
            </a:extLst>
          </p:cNvPr>
          <p:cNvSpPr txBox="1">
            <a:spLocks/>
          </p:cNvSpPr>
          <p:nvPr/>
        </p:nvSpPr>
        <p:spPr>
          <a:xfrm>
            <a:off x="2176188" y="1139592"/>
            <a:ext cx="4211854" cy="628465"/>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fr-FR" sz="3200" b="1" dirty="0">
                <a:solidFill>
                  <a:schemeClr val="tx1">
                    <a:lumMod val="65000"/>
                    <a:lumOff val="35000"/>
                  </a:schemeClr>
                </a:solidFill>
                <a:latin typeface="Arial" charset="0"/>
                <a:ea typeface="Arial" charset="0"/>
                <a:cs typeface="Arial" charset="0"/>
              </a:rPr>
              <a:t>Sommaire</a:t>
            </a:r>
            <a:endParaRPr lang="fr-FR" sz="1600" dirty="0">
              <a:solidFill>
                <a:schemeClr val="tx1">
                  <a:lumMod val="65000"/>
                  <a:lumOff val="35000"/>
                </a:schemeClr>
              </a:solidFill>
              <a:latin typeface="Arial" charset="0"/>
              <a:ea typeface="Arial" charset="0"/>
              <a:cs typeface="Arial" charset="0"/>
            </a:endParaRPr>
          </a:p>
        </p:txBody>
      </p:sp>
      <p:sp>
        <p:nvSpPr>
          <p:cNvPr id="17" name="Titre 1">
            <a:extLst>
              <a:ext uri="{FF2B5EF4-FFF2-40B4-BE49-F238E27FC236}">
                <a16:creationId xmlns:a16="http://schemas.microsoft.com/office/drawing/2014/main" id="{9C25C222-5A3D-494D-A124-6C39D3588FFC}"/>
              </a:ext>
            </a:extLst>
          </p:cNvPr>
          <p:cNvSpPr txBox="1">
            <a:spLocks/>
          </p:cNvSpPr>
          <p:nvPr/>
        </p:nvSpPr>
        <p:spPr>
          <a:xfrm>
            <a:off x="2691437" y="4734247"/>
            <a:ext cx="4681638" cy="103703"/>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200" b="1" dirty="0" smtClean="0">
                <a:solidFill>
                  <a:schemeClr val="tx1">
                    <a:lumMod val="65000"/>
                    <a:lumOff val="35000"/>
                  </a:schemeClr>
                </a:solidFill>
                <a:latin typeface="Arial" charset="0"/>
                <a:ea typeface="Arial" charset="0"/>
                <a:cs typeface="Arial" charset="0"/>
              </a:rPr>
              <a:t>Vos contacts</a:t>
            </a:r>
            <a:endParaRPr lang="fr-FR" sz="1200" b="1" dirty="0">
              <a:solidFill>
                <a:schemeClr val="tx1">
                  <a:lumMod val="65000"/>
                  <a:lumOff val="35000"/>
                </a:schemeClr>
              </a:solidFill>
              <a:latin typeface="Arial" charset="0"/>
              <a:ea typeface="Arial" charset="0"/>
              <a:cs typeface="Arial" charset="0"/>
            </a:endParaRPr>
          </a:p>
        </p:txBody>
      </p:sp>
    </p:spTree>
    <p:extLst>
      <p:ext uri="{BB962C8B-B14F-4D97-AF65-F5344CB8AC3E}">
        <p14:creationId xmlns:p14="http://schemas.microsoft.com/office/powerpoint/2010/main" val="3177623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9B6F7-1B6C-A545-80A3-5A8208E8E1B7}"/>
              </a:ext>
            </a:extLst>
          </p:cNvPr>
          <p:cNvSpPr txBox="1">
            <a:spLocks/>
          </p:cNvSpPr>
          <p:nvPr/>
        </p:nvSpPr>
        <p:spPr>
          <a:xfrm>
            <a:off x="1618682" y="2041226"/>
            <a:ext cx="6518343" cy="20777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endParaRPr lang="fr-FR" sz="1800" dirty="0">
              <a:solidFill>
                <a:schemeClr val="tx1">
                  <a:lumMod val="65000"/>
                  <a:lumOff val="35000"/>
                </a:schemeClr>
              </a:solidFill>
              <a:latin typeface="Arial" charset="0"/>
              <a:ea typeface="Arial" charset="0"/>
              <a:cs typeface="Arial" charset="0"/>
            </a:endParaRPr>
          </a:p>
        </p:txBody>
      </p:sp>
      <p:sp>
        <p:nvSpPr>
          <p:cNvPr id="10" name="Espace réservé de la date 1">
            <a:extLst>
              <a:ext uri="{FF2B5EF4-FFF2-40B4-BE49-F238E27FC236}">
                <a16:creationId xmlns:a16="http://schemas.microsoft.com/office/drawing/2014/main" id="{09CE85AB-C8AB-8842-95C7-74638E944445}"/>
              </a:ext>
            </a:extLst>
          </p:cNvPr>
          <p:cNvSpPr txBox="1">
            <a:spLocks/>
          </p:cNvSpPr>
          <p:nvPr/>
        </p:nvSpPr>
        <p:spPr>
          <a:xfrm>
            <a:off x="7199453" y="166063"/>
            <a:ext cx="2921856" cy="386047"/>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1">
                    <a:lumMod val="65000"/>
                    <a:lumOff val="35000"/>
                  </a:schemeClr>
                </a:solidFill>
                <a:latin typeface="Arial"/>
              </a:rPr>
              <a:t>  </a:t>
            </a:r>
            <a:r>
              <a:rPr lang="fr-FR" sz="900" b="1" dirty="0" smtClean="0">
                <a:solidFill>
                  <a:schemeClr val="tx1">
                    <a:lumMod val="65000"/>
                    <a:lumOff val="35000"/>
                  </a:schemeClr>
                </a:solidFill>
              </a:rPr>
              <a:t>Mars 2020  </a:t>
            </a:r>
            <a:r>
              <a:rPr lang="fr-FR" sz="900" b="1" dirty="0">
                <a:solidFill>
                  <a:schemeClr val="tx1">
                    <a:lumMod val="65000"/>
                    <a:lumOff val="35000"/>
                  </a:schemeClr>
                </a:solidFill>
              </a:rPr>
              <a:t>- </a:t>
            </a:r>
            <a:r>
              <a:rPr lang="fr-FR" sz="900" b="1" dirty="0" smtClean="0">
                <a:solidFill>
                  <a:schemeClr val="tx1">
                    <a:lumMod val="65000"/>
                    <a:lumOff val="35000"/>
                  </a:schemeClr>
                </a:solidFill>
                <a:latin typeface="Arial"/>
              </a:rPr>
              <a:t>Les métiers de l’Accompagnement</a:t>
            </a:r>
            <a:endParaRPr lang="fr-FR" sz="900" b="1" dirty="0">
              <a:solidFill>
                <a:schemeClr val="tx1">
                  <a:lumMod val="65000"/>
                  <a:lumOff val="35000"/>
                </a:schemeClr>
              </a:solidFill>
              <a:latin typeface="Arial"/>
            </a:endParaRPr>
          </a:p>
        </p:txBody>
      </p:sp>
      <p:sp>
        <p:nvSpPr>
          <p:cNvPr id="11" name="ZoneTexte 10">
            <a:extLst>
              <a:ext uri="{FF2B5EF4-FFF2-40B4-BE49-F238E27FC236}">
                <a16:creationId xmlns:a16="http://schemas.microsoft.com/office/drawing/2014/main" id="{3CEACFA1-6495-FD4D-BD7B-D23C69708534}"/>
              </a:ext>
            </a:extLst>
          </p:cNvPr>
          <p:cNvSpPr txBox="1"/>
          <p:nvPr/>
        </p:nvSpPr>
        <p:spPr>
          <a:xfrm>
            <a:off x="10121309" y="7164124"/>
            <a:ext cx="357809" cy="246221"/>
          </a:xfrm>
          <a:prstGeom prst="rect">
            <a:avLst/>
          </a:prstGeom>
          <a:noFill/>
        </p:spPr>
        <p:txBody>
          <a:bodyPr wrap="square" rtlCol="0">
            <a:spAutoFit/>
          </a:bodyPr>
          <a:lstStyle/>
          <a:p>
            <a:r>
              <a:rPr lang="fr-FR" sz="1000" dirty="0">
                <a:solidFill>
                  <a:schemeClr val="bg1"/>
                </a:solidFill>
                <a:latin typeface="Arial" charset="0"/>
                <a:ea typeface="Arial" charset="0"/>
                <a:cs typeface="Arial" charset="0"/>
              </a:rPr>
              <a:t>N°</a:t>
            </a:r>
          </a:p>
        </p:txBody>
      </p:sp>
      <p:sp>
        <p:nvSpPr>
          <p:cNvPr id="13" name="Titre 1">
            <a:extLst>
              <a:ext uri="{FF2B5EF4-FFF2-40B4-BE49-F238E27FC236}">
                <a16:creationId xmlns:a16="http://schemas.microsoft.com/office/drawing/2014/main" id="{B733B518-49CE-E745-A414-ACAAF72F7B4C}"/>
              </a:ext>
            </a:extLst>
          </p:cNvPr>
          <p:cNvSpPr txBox="1">
            <a:spLocks/>
          </p:cNvSpPr>
          <p:nvPr/>
        </p:nvSpPr>
        <p:spPr>
          <a:xfrm>
            <a:off x="2771925" y="702633"/>
            <a:ext cx="6950375" cy="932866"/>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fr-FR" sz="3200" b="1" dirty="0" smtClean="0">
                <a:solidFill>
                  <a:schemeClr val="tx1">
                    <a:lumMod val="65000"/>
                    <a:lumOff val="35000"/>
                  </a:schemeClr>
                </a:solidFill>
                <a:latin typeface="Arial" charset="0"/>
                <a:ea typeface="Arial" charset="0"/>
                <a:cs typeface="Arial" charset="0"/>
              </a:rPr>
              <a:t>Les métiers de l’accompagnement </a:t>
            </a:r>
            <a:r>
              <a:rPr lang="fr-FR" sz="2000" b="1" dirty="0">
                <a:solidFill>
                  <a:schemeClr val="tx1">
                    <a:lumMod val="65000"/>
                    <a:lumOff val="35000"/>
                  </a:schemeClr>
                </a:solidFill>
                <a:latin typeface="Arial" charset="0"/>
                <a:ea typeface="Arial" charset="0"/>
                <a:cs typeface="Arial" charset="0"/>
              </a:rPr>
              <a:t/>
            </a:r>
            <a:br>
              <a:rPr lang="fr-FR" sz="2000" b="1" dirty="0">
                <a:solidFill>
                  <a:schemeClr val="tx1">
                    <a:lumMod val="65000"/>
                    <a:lumOff val="35000"/>
                  </a:schemeClr>
                </a:solidFill>
                <a:latin typeface="Arial" charset="0"/>
                <a:ea typeface="Arial" charset="0"/>
                <a:cs typeface="Arial" charset="0"/>
              </a:rPr>
            </a:br>
            <a:r>
              <a:rPr lang="fr-FR" sz="2000" dirty="0" smtClean="0">
                <a:solidFill>
                  <a:schemeClr val="tx1">
                    <a:lumMod val="65000"/>
                    <a:lumOff val="35000"/>
                  </a:schemeClr>
                </a:solidFill>
                <a:latin typeface="Arial" charset="0"/>
                <a:ea typeface="Arial" charset="0"/>
                <a:cs typeface="Arial" charset="0"/>
              </a:rPr>
              <a:t>en développement ces 20 dernières années….</a:t>
            </a:r>
            <a:endParaRPr lang="fr-FR" sz="2000" dirty="0">
              <a:solidFill>
                <a:schemeClr val="tx1">
                  <a:lumMod val="65000"/>
                  <a:lumOff val="35000"/>
                </a:schemeClr>
              </a:solidFill>
              <a:latin typeface="Arial" charset="0"/>
              <a:ea typeface="Arial" charset="0"/>
              <a:cs typeface="Arial" charset="0"/>
            </a:endParaRPr>
          </a:p>
        </p:txBody>
      </p:sp>
      <p:sp>
        <p:nvSpPr>
          <p:cNvPr id="6" name="Rectangle 5">
            <a:extLst>
              <a:ext uri="{FF2B5EF4-FFF2-40B4-BE49-F238E27FC236}">
                <a16:creationId xmlns:a16="http://schemas.microsoft.com/office/drawing/2014/main" id="{7C637CC0-1A26-5347-92AF-2D60460EA8AF}"/>
              </a:ext>
            </a:extLst>
          </p:cNvPr>
          <p:cNvSpPr/>
          <p:nvPr/>
        </p:nvSpPr>
        <p:spPr>
          <a:xfrm>
            <a:off x="2883261" y="1805527"/>
            <a:ext cx="430824" cy="45719"/>
          </a:xfrm>
          <a:prstGeom prst="rect">
            <a:avLst/>
          </a:prstGeom>
          <a:solidFill>
            <a:srgbClr val="AD2784"/>
          </a:solidFill>
          <a:ln>
            <a:solidFill>
              <a:srgbClr val="AD2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3" name="Rectangle 2"/>
          <p:cNvSpPr/>
          <p:nvPr/>
        </p:nvSpPr>
        <p:spPr>
          <a:xfrm>
            <a:off x="2037146" y="2704501"/>
            <a:ext cx="6629182" cy="1938992"/>
          </a:xfrm>
          <a:prstGeom prst="rect">
            <a:avLst/>
          </a:prstGeom>
        </p:spPr>
        <p:txBody>
          <a:bodyPr wrap="square">
            <a:spAutoFit/>
          </a:bodyPr>
          <a:lstStyle/>
          <a:p>
            <a:pPr algn="just"/>
            <a:r>
              <a:rPr lang="fr-FR" sz="2000" b="1" dirty="0" smtClean="0"/>
              <a:t>Le </a:t>
            </a:r>
            <a:r>
              <a:rPr lang="fr-FR" sz="2000" b="1" dirty="0"/>
              <a:t>champ de l’insertion sociale et professionnelle a connu un essor massif et emploie plusieurs milliers d’intervenants</a:t>
            </a:r>
            <a:r>
              <a:rPr lang="fr-FR" sz="2000" dirty="0"/>
              <a:t> qui accompagnent des publics aussi différents que les jeunes en difficulté, les bénéficiaires du RSA, les personnes en situation de handicap, les demandeurs d’emploi de longue durée ou encore des personnes sous main de justice</a:t>
            </a:r>
            <a:r>
              <a:rPr lang="fr-FR" sz="2000" dirty="0" smtClean="0"/>
              <a:t>.</a:t>
            </a:r>
          </a:p>
        </p:txBody>
      </p:sp>
      <p:sp>
        <p:nvSpPr>
          <p:cNvPr id="8" name="Titre 1">
            <a:extLst>
              <a:ext uri="{FF2B5EF4-FFF2-40B4-BE49-F238E27FC236}">
                <a16:creationId xmlns:a16="http://schemas.microsoft.com/office/drawing/2014/main" id="{679CF6FC-F386-DB4A-A481-582D85DC7B00}"/>
              </a:ext>
            </a:extLst>
          </p:cNvPr>
          <p:cNvSpPr txBox="1">
            <a:spLocks/>
          </p:cNvSpPr>
          <p:nvPr/>
        </p:nvSpPr>
        <p:spPr>
          <a:xfrm>
            <a:off x="2037145" y="983887"/>
            <a:ext cx="625032" cy="506302"/>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3200" b="1" dirty="0" smtClean="0">
                <a:solidFill>
                  <a:srgbClr val="AD2784"/>
                </a:solidFill>
              </a:rPr>
              <a:t>01</a:t>
            </a:r>
            <a:endParaRPr lang="fr-FR" sz="3200" b="1" dirty="0">
              <a:solidFill>
                <a:srgbClr val="AD2784"/>
              </a:solidFill>
            </a:endParaRPr>
          </a:p>
        </p:txBody>
      </p:sp>
      <p:sp>
        <p:nvSpPr>
          <p:cNvPr id="4" name="AutoShape 2" descr="L'accompagne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L'accompagnement"/>
          <p:cNvSpPr>
            <a:spLocks noChangeAspect="1" noChangeArrowheads="1"/>
          </p:cNvSpPr>
          <p:nvPr/>
        </p:nvSpPr>
        <p:spPr bwMode="auto">
          <a:xfrm>
            <a:off x="307975" y="7937"/>
            <a:ext cx="304800" cy="6723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007" y="4937696"/>
            <a:ext cx="2962275" cy="1543050"/>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7025" y="1361816"/>
            <a:ext cx="1695023" cy="1425203"/>
          </a:xfrm>
          <a:prstGeom prst="rect">
            <a:avLst/>
          </a:prstGeom>
        </p:spPr>
      </p:pic>
    </p:spTree>
    <p:extLst>
      <p:ext uri="{BB962C8B-B14F-4D97-AF65-F5344CB8AC3E}">
        <p14:creationId xmlns:p14="http://schemas.microsoft.com/office/powerpoint/2010/main" val="1248542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9B6F7-1B6C-A545-80A3-5A8208E8E1B7}"/>
              </a:ext>
            </a:extLst>
          </p:cNvPr>
          <p:cNvSpPr txBox="1">
            <a:spLocks/>
          </p:cNvSpPr>
          <p:nvPr/>
        </p:nvSpPr>
        <p:spPr>
          <a:xfrm>
            <a:off x="1618682" y="2041226"/>
            <a:ext cx="6518343" cy="20777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endParaRPr lang="fr-FR" sz="1800" dirty="0">
              <a:solidFill>
                <a:schemeClr val="tx1">
                  <a:lumMod val="65000"/>
                  <a:lumOff val="35000"/>
                </a:schemeClr>
              </a:solidFill>
              <a:latin typeface="Arial" charset="0"/>
              <a:ea typeface="Arial" charset="0"/>
              <a:cs typeface="Arial" charset="0"/>
            </a:endParaRPr>
          </a:p>
        </p:txBody>
      </p:sp>
      <p:sp>
        <p:nvSpPr>
          <p:cNvPr id="10" name="Espace réservé de la date 1">
            <a:extLst>
              <a:ext uri="{FF2B5EF4-FFF2-40B4-BE49-F238E27FC236}">
                <a16:creationId xmlns:a16="http://schemas.microsoft.com/office/drawing/2014/main" id="{09CE85AB-C8AB-8842-95C7-74638E944445}"/>
              </a:ext>
            </a:extLst>
          </p:cNvPr>
          <p:cNvSpPr txBox="1">
            <a:spLocks/>
          </p:cNvSpPr>
          <p:nvPr/>
        </p:nvSpPr>
        <p:spPr>
          <a:xfrm>
            <a:off x="7199453" y="166063"/>
            <a:ext cx="2921856" cy="386047"/>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1">
                    <a:lumMod val="65000"/>
                    <a:lumOff val="35000"/>
                  </a:schemeClr>
                </a:solidFill>
                <a:latin typeface="Arial"/>
              </a:rPr>
              <a:t>  </a:t>
            </a:r>
            <a:r>
              <a:rPr lang="fr-FR" sz="900" b="1" dirty="0" smtClean="0">
                <a:solidFill>
                  <a:schemeClr val="tx1">
                    <a:lumMod val="65000"/>
                    <a:lumOff val="35000"/>
                  </a:schemeClr>
                </a:solidFill>
              </a:rPr>
              <a:t>Mars 2020  </a:t>
            </a:r>
            <a:r>
              <a:rPr lang="fr-FR" sz="900" b="1" dirty="0">
                <a:solidFill>
                  <a:schemeClr val="tx1">
                    <a:lumMod val="65000"/>
                    <a:lumOff val="35000"/>
                  </a:schemeClr>
                </a:solidFill>
              </a:rPr>
              <a:t>- </a:t>
            </a:r>
            <a:r>
              <a:rPr lang="fr-FR" sz="900" b="1" dirty="0" smtClean="0">
                <a:solidFill>
                  <a:schemeClr val="tx1">
                    <a:lumMod val="65000"/>
                    <a:lumOff val="35000"/>
                  </a:schemeClr>
                </a:solidFill>
                <a:latin typeface="Arial"/>
              </a:rPr>
              <a:t>Les métiers de l’Accompagnement</a:t>
            </a:r>
            <a:endParaRPr lang="fr-FR" sz="900" b="1" dirty="0">
              <a:solidFill>
                <a:schemeClr val="tx1">
                  <a:lumMod val="65000"/>
                  <a:lumOff val="35000"/>
                </a:schemeClr>
              </a:solidFill>
              <a:latin typeface="Arial"/>
            </a:endParaRPr>
          </a:p>
        </p:txBody>
      </p:sp>
      <p:sp>
        <p:nvSpPr>
          <p:cNvPr id="11" name="ZoneTexte 10">
            <a:extLst>
              <a:ext uri="{FF2B5EF4-FFF2-40B4-BE49-F238E27FC236}">
                <a16:creationId xmlns:a16="http://schemas.microsoft.com/office/drawing/2014/main" id="{3CEACFA1-6495-FD4D-BD7B-D23C69708534}"/>
              </a:ext>
            </a:extLst>
          </p:cNvPr>
          <p:cNvSpPr txBox="1"/>
          <p:nvPr/>
        </p:nvSpPr>
        <p:spPr>
          <a:xfrm>
            <a:off x="10121309" y="7164124"/>
            <a:ext cx="357809" cy="246221"/>
          </a:xfrm>
          <a:prstGeom prst="rect">
            <a:avLst/>
          </a:prstGeom>
          <a:noFill/>
        </p:spPr>
        <p:txBody>
          <a:bodyPr wrap="square" rtlCol="0">
            <a:spAutoFit/>
          </a:bodyPr>
          <a:lstStyle/>
          <a:p>
            <a:r>
              <a:rPr lang="fr-FR" sz="1000" dirty="0">
                <a:solidFill>
                  <a:schemeClr val="bg1"/>
                </a:solidFill>
                <a:latin typeface="Arial" charset="0"/>
                <a:ea typeface="Arial" charset="0"/>
                <a:cs typeface="Arial" charset="0"/>
              </a:rPr>
              <a:t>N°</a:t>
            </a:r>
          </a:p>
        </p:txBody>
      </p:sp>
      <p:sp>
        <p:nvSpPr>
          <p:cNvPr id="13" name="Titre 1">
            <a:extLst>
              <a:ext uri="{FF2B5EF4-FFF2-40B4-BE49-F238E27FC236}">
                <a16:creationId xmlns:a16="http://schemas.microsoft.com/office/drawing/2014/main" id="{B733B518-49CE-E745-A414-ACAAF72F7B4C}"/>
              </a:ext>
            </a:extLst>
          </p:cNvPr>
          <p:cNvSpPr txBox="1">
            <a:spLocks/>
          </p:cNvSpPr>
          <p:nvPr/>
        </p:nvSpPr>
        <p:spPr>
          <a:xfrm>
            <a:off x="2771925" y="702633"/>
            <a:ext cx="7195035" cy="932866"/>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fr-FR" sz="3200" b="1" dirty="0" smtClean="0">
                <a:solidFill>
                  <a:schemeClr val="tx1">
                    <a:lumMod val="65000"/>
                    <a:lumOff val="35000"/>
                  </a:schemeClr>
                </a:solidFill>
                <a:latin typeface="Arial" charset="0"/>
                <a:ea typeface="Arial" charset="0"/>
                <a:cs typeface="Arial" charset="0"/>
              </a:rPr>
              <a:t>Présentation des métiers et qualités requises</a:t>
            </a:r>
            <a:r>
              <a:rPr lang="fr-FR" sz="2000" b="1" dirty="0">
                <a:solidFill>
                  <a:schemeClr val="tx1">
                    <a:lumMod val="65000"/>
                    <a:lumOff val="35000"/>
                  </a:schemeClr>
                </a:solidFill>
                <a:latin typeface="Arial" charset="0"/>
                <a:ea typeface="Arial" charset="0"/>
                <a:cs typeface="Arial" charset="0"/>
              </a:rPr>
              <a:t/>
            </a:r>
            <a:br>
              <a:rPr lang="fr-FR" sz="2000" b="1" dirty="0">
                <a:solidFill>
                  <a:schemeClr val="tx1">
                    <a:lumMod val="65000"/>
                    <a:lumOff val="35000"/>
                  </a:schemeClr>
                </a:solidFill>
                <a:latin typeface="Arial" charset="0"/>
                <a:ea typeface="Arial" charset="0"/>
                <a:cs typeface="Arial" charset="0"/>
              </a:rPr>
            </a:br>
            <a:endParaRPr lang="fr-FR" sz="2000" dirty="0">
              <a:solidFill>
                <a:schemeClr val="tx1">
                  <a:lumMod val="65000"/>
                  <a:lumOff val="35000"/>
                </a:schemeClr>
              </a:solidFill>
              <a:latin typeface="Arial" charset="0"/>
              <a:ea typeface="Arial" charset="0"/>
              <a:cs typeface="Arial" charset="0"/>
            </a:endParaRPr>
          </a:p>
        </p:txBody>
      </p:sp>
      <p:sp>
        <p:nvSpPr>
          <p:cNvPr id="6" name="Rectangle 5">
            <a:extLst>
              <a:ext uri="{FF2B5EF4-FFF2-40B4-BE49-F238E27FC236}">
                <a16:creationId xmlns:a16="http://schemas.microsoft.com/office/drawing/2014/main" id="{7C637CC0-1A26-5347-92AF-2D60460EA8AF}"/>
              </a:ext>
            </a:extLst>
          </p:cNvPr>
          <p:cNvSpPr/>
          <p:nvPr/>
        </p:nvSpPr>
        <p:spPr>
          <a:xfrm>
            <a:off x="2883261" y="1805527"/>
            <a:ext cx="430824" cy="45719"/>
          </a:xfrm>
          <a:prstGeom prst="rect">
            <a:avLst/>
          </a:prstGeom>
          <a:solidFill>
            <a:srgbClr val="AD2784"/>
          </a:solidFill>
          <a:ln>
            <a:solidFill>
              <a:srgbClr val="AD2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3" name="Rectangle 2"/>
          <p:cNvSpPr/>
          <p:nvPr/>
        </p:nvSpPr>
        <p:spPr>
          <a:xfrm>
            <a:off x="460375" y="2021274"/>
            <a:ext cx="9464040" cy="4401205"/>
          </a:xfrm>
          <a:prstGeom prst="rect">
            <a:avLst/>
          </a:prstGeom>
        </p:spPr>
        <p:txBody>
          <a:bodyPr wrap="square">
            <a:spAutoFit/>
          </a:bodyPr>
          <a:lstStyle/>
          <a:p>
            <a:pPr algn="just"/>
            <a:r>
              <a:rPr lang="fr-FR" sz="2000" b="1" dirty="0" smtClean="0"/>
              <a:t>Le Formateur Accompagnateur en Insertion Professionnelle </a:t>
            </a:r>
            <a:r>
              <a:rPr lang="fr-FR" sz="2000" dirty="0" smtClean="0"/>
              <a:t>a pour mission d’accompagner les publics dans la construction de leur projet professionnel et / ou la réalisation de leur parcours d’insertion. En fonction de son poste il peut être amené à assurer : </a:t>
            </a:r>
          </a:p>
          <a:p>
            <a:pPr algn="just"/>
            <a:endParaRPr lang="fr-FR" sz="2000" dirty="0"/>
          </a:p>
          <a:p>
            <a:pPr marL="800100" lvl="1" indent="-342900" algn="just">
              <a:buFont typeface="Wingdings" panose="05000000000000000000" pitchFamily="2" charset="2"/>
              <a:buChar char="Ø"/>
            </a:pPr>
            <a:r>
              <a:rPr lang="fr-FR" sz="2000" dirty="0" smtClean="0"/>
              <a:t>L’accueil et l’information des publics (en individuel et / ou en collectif),</a:t>
            </a:r>
          </a:p>
          <a:p>
            <a:pPr marL="800100" lvl="1" indent="-342900" algn="just">
              <a:buFont typeface="Wingdings" panose="05000000000000000000" pitchFamily="2" charset="2"/>
              <a:buChar char="Ø"/>
            </a:pPr>
            <a:r>
              <a:rPr lang="fr-FR" sz="2000" dirty="0" smtClean="0"/>
              <a:t>La mise en place et la conduite de prestations d’accompagnement demandées au titre des différents dispositifs d’aide aux demandeurs d’emploi,</a:t>
            </a:r>
          </a:p>
          <a:p>
            <a:pPr marL="800100" lvl="1" indent="-342900" algn="just">
              <a:buFont typeface="Wingdings" panose="05000000000000000000" pitchFamily="2" charset="2"/>
              <a:buChar char="Ø"/>
            </a:pPr>
            <a:r>
              <a:rPr lang="fr-FR" sz="2000" dirty="0" smtClean="0"/>
              <a:t>La conduite d’entretiens individuels,</a:t>
            </a:r>
          </a:p>
          <a:p>
            <a:pPr marL="800100" lvl="1" indent="-342900" algn="just">
              <a:buFont typeface="Wingdings" panose="05000000000000000000" pitchFamily="2" charset="2"/>
              <a:buChar char="Ø"/>
            </a:pPr>
            <a:r>
              <a:rPr lang="fr-FR" sz="2000" dirty="0" smtClean="0"/>
              <a:t>L’aide à l’élaboration de projet professionnel des bénéficiaires,</a:t>
            </a:r>
          </a:p>
          <a:p>
            <a:pPr marL="800100" lvl="1" indent="-342900" algn="just">
              <a:buFont typeface="Wingdings" panose="05000000000000000000" pitchFamily="2" charset="2"/>
              <a:buChar char="Ø"/>
            </a:pPr>
            <a:r>
              <a:rPr lang="fr-FR" sz="2000" dirty="0" smtClean="0"/>
              <a:t>Le suivi individuel, social et professionnel de salariés en insertion,</a:t>
            </a:r>
          </a:p>
          <a:p>
            <a:pPr marL="800100" lvl="1" indent="-342900" algn="just">
              <a:buFont typeface="Wingdings" panose="05000000000000000000" pitchFamily="2" charset="2"/>
              <a:buChar char="Ø"/>
            </a:pPr>
            <a:r>
              <a:rPr lang="fr-FR" sz="2000" dirty="0" smtClean="0"/>
              <a:t>Le recrutement et le suivi individuel des stagiaires,</a:t>
            </a:r>
          </a:p>
          <a:p>
            <a:pPr marL="800100" lvl="1" indent="-342900" algn="just">
              <a:buFont typeface="Wingdings" panose="05000000000000000000" pitchFamily="2" charset="2"/>
              <a:buChar char="Ø"/>
            </a:pPr>
            <a:r>
              <a:rPr lang="fr-FR" sz="2000" dirty="0" smtClean="0"/>
              <a:t>La conception d’un contenu pédagogique (dans le domaine de l’insertion) en tenant compte d’une demande formalisée,</a:t>
            </a:r>
            <a:endParaRPr lang="fr-FR" sz="2000" dirty="0" smtClean="0"/>
          </a:p>
        </p:txBody>
      </p:sp>
      <p:sp>
        <p:nvSpPr>
          <p:cNvPr id="8" name="Titre 1">
            <a:extLst>
              <a:ext uri="{FF2B5EF4-FFF2-40B4-BE49-F238E27FC236}">
                <a16:creationId xmlns:a16="http://schemas.microsoft.com/office/drawing/2014/main" id="{679CF6FC-F386-DB4A-A481-582D85DC7B00}"/>
              </a:ext>
            </a:extLst>
          </p:cNvPr>
          <p:cNvSpPr txBox="1">
            <a:spLocks/>
          </p:cNvSpPr>
          <p:nvPr/>
        </p:nvSpPr>
        <p:spPr>
          <a:xfrm>
            <a:off x="2037145" y="983887"/>
            <a:ext cx="625032" cy="506302"/>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3200" b="1" dirty="0" smtClean="0">
                <a:solidFill>
                  <a:srgbClr val="AD2784"/>
                </a:solidFill>
              </a:rPr>
              <a:t>02</a:t>
            </a:r>
            <a:endParaRPr lang="fr-FR" sz="3200" b="1" dirty="0">
              <a:solidFill>
                <a:srgbClr val="AD2784"/>
              </a:solidFill>
            </a:endParaRPr>
          </a:p>
        </p:txBody>
      </p:sp>
      <p:sp>
        <p:nvSpPr>
          <p:cNvPr id="4" name="AutoShape 2" descr="L'accompagne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L'accompagnement"/>
          <p:cNvSpPr>
            <a:spLocks noChangeAspect="1" noChangeArrowheads="1"/>
          </p:cNvSpPr>
          <p:nvPr/>
        </p:nvSpPr>
        <p:spPr bwMode="auto">
          <a:xfrm>
            <a:off x="307975" y="7937"/>
            <a:ext cx="304800" cy="6723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169184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9B6F7-1B6C-A545-80A3-5A8208E8E1B7}"/>
              </a:ext>
            </a:extLst>
          </p:cNvPr>
          <p:cNvSpPr txBox="1">
            <a:spLocks/>
          </p:cNvSpPr>
          <p:nvPr/>
        </p:nvSpPr>
        <p:spPr>
          <a:xfrm>
            <a:off x="1618682" y="2041226"/>
            <a:ext cx="6518343" cy="20777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endParaRPr lang="fr-FR" sz="1800" dirty="0">
              <a:solidFill>
                <a:schemeClr val="tx1">
                  <a:lumMod val="65000"/>
                  <a:lumOff val="35000"/>
                </a:schemeClr>
              </a:solidFill>
              <a:latin typeface="Arial" charset="0"/>
              <a:ea typeface="Arial" charset="0"/>
              <a:cs typeface="Arial" charset="0"/>
            </a:endParaRPr>
          </a:p>
        </p:txBody>
      </p:sp>
      <p:sp>
        <p:nvSpPr>
          <p:cNvPr id="10" name="Espace réservé de la date 1">
            <a:extLst>
              <a:ext uri="{FF2B5EF4-FFF2-40B4-BE49-F238E27FC236}">
                <a16:creationId xmlns:a16="http://schemas.microsoft.com/office/drawing/2014/main" id="{09CE85AB-C8AB-8842-95C7-74638E944445}"/>
              </a:ext>
            </a:extLst>
          </p:cNvPr>
          <p:cNvSpPr txBox="1">
            <a:spLocks/>
          </p:cNvSpPr>
          <p:nvPr/>
        </p:nvSpPr>
        <p:spPr>
          <a:xfrm>
            <a:off x="7199453" y="166063"/>
            <a:ext cx="2921856" cy="386047"/>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1">
                    <a:lumMod val="65000"/>
                    <a:lumOff val="35000"/>
                  </a:schemeClr>
                </a:solidFill>
                <a:latin typeface="Arial"/>
              </a:rPr>
              <a:t>  </a:t>
            </a:r>
            <a:r>
              <a:rPr lang="fr-FR" sz="900" b="1" dirty="0" smtClean="0">
                <a:solidFill>
                  <a:schemeClr val="tx1">
                    <a:lumMod val="65000"/>
                    <a:lumOff val="35000"/>
                  </a:schemeClr>
                </a:solidFill>
              </a:rPr>
              <a:t>Mars 2020  </a:t>
            </a:r>
            <a:r>
              <a:rPr lang="fr-FR" sz="900" b="1" dirty="0">
                <a:solidFill>
                  <a:schemeClr val="tx1">
                    <a:lumMod val="65000"/>
                    <a:lumOff val="35000"/>
                  </a:schemeClr>
                </a:solidFill>
              </a:rPr>
              <a:t>- </a:t>
            </a:r>
            <a:r>
              <a:rPr lang="fr-FR" sz="900" b="1" dirty="0" smtClean="0">
                <a:solidFill>
                  <a:schemeClr val="tx1">
                    <a:lumMod val="65000"/>
                    <a:lumOff val="35000"/>
                  </a:schemeClr>
                </a:solidFill>
                <a:latin typeface="Arial"/>
              </a:rPr>
              <a:t>Les métiers de l’Accompagnement</a:t>
            </a:r>
            <a:endParaRPr lang="fr-FR" sz="900" b="1" dirty="0">
              <a:solidFill>
                <a:schemeClr val="tx1">
                  <a:lumMod val="65000"/>
                  <a:lumOff val="35000"/>
                </a:schemeClr>
              </a:solidFill>
              <a:latin typeface="Arial"/>
            </a:endParaRPr>
          </a:p>
        </p:txBody>
      </p:sp>
      <p:sp>
        <p:nvSpPr>
          <p:cNvPr id="11" name="ZoneTexte 10">
            <a:extLst>
              <a:ext uri="{FF2B5EF4-FFF2-40B4-BE49-F238E27FC236}">
                <a16:creationId xmlns:a16="http://schemas.microsoft.com/office/drawing/2014/main" id="{3CEACFA1-6495-FD4D-BD7B-D23C69708534}"/>
              </a:ext>
            </a:extLst>
          </p:cNvPr>
          <p:cNvSpPr txBox="1"/>
          <p:nvPr/>
        </p:nvSpPr>
        <p:spPr>
          <a:xfrm>
            <a:off x="10121309" y="7164124"/>
            <a:ext cx="357809" cy="246221"/>
          </a:xfrm>
          <a:prstGeom prst="rect">
            <a:avLst/>
          </a:prstGeom>
          <a:noFill/>
        </p:spPr>
        <p:txBody>
          <a:bodyPr wrap="square" rtlCol="0">
            <a:spAutoFit/>
          </a:bodyPr>
          <a:lstStyle/>
          <a:p>
            <a:r>
              <a:rPr lang="fr-FR" sz="1000" dirty="0">
                <a:solidFill>
                  <a:schemeClr val="bg1"/>
                </a:solidFill>
                <a:latin typeface="Arial" charset="0"/>
                <a:ea typeface="Arial" charset="0"/>
                <a:cs typeface="Arial" charset="0"/>
              </a:rPr>
              <a:t>N°</a:t>
            </a:r>
          </a:p>
        </p:txBody>
      </p:sp>
      <p:sp>
        <p:nvSpPr>
          <p:cNvPr id="13" name="Titre 1">
            <a:extLst>
              <a:ext uri="{FF2B5EF4-FFF2-40B4-BE49-F238E27FC236}">
                <a16:creationId xmlns:a16="http://schemas.microsoft.com/office/drawing/2014/main" id="{B733B518-49CE-E745-A414-ACAAF72F7B4C}"/>
              </a:ext>
            </a:extLst>
          </p:cNvPr>
          <p:cNvSpPr txBox="1">
            <a:spLocks/>
          </p:cNvSpPr>
          <p:nvPr/>
        </p:nvSpPr>
        <p:spPr>
          <a:xfrm>
            <a:off x="2771925" y="702633"/>
            <a:ext cx="7195035" cy="932866"/>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fr-FR" sz="3200" b="1" dirty="0" smtClean="0">
                <a:solidFill>
                  <a:schemeClr val="tx1">
                    <a:lumMod val="65000"/>
                    <a:lumOff val="35000"/>
                  </a:schemeClr>
                </a:solidFill>
                <a:latin typeface="Arial" charset="0"/>
                <a:ea typeface="Arial" charset="0"/>
                <a:cs typeface="Arial" charset="0"/>
              </a:rPr>
              <a:t>Présentation des métiers et qualités requises</a:t>
            </a:r>
            <a:r>
              <a:rPr lang="fr-FR" sz="2000" b="1" dirty="0">
                <a:solidFill>
                  <a:schemeClr val="tx1">
                    <a:lumMod val="65000"/>
                    <a:lumOff val="35000"/>
                  </a:schemeClr>
                </a:solidFill>
                <a:latin typeface="Arial" charset="0"/>
                <a:ea typeface="Arial" charset="0"/>
                <a:cs typeface="Arial" charset="0"/>
              </a:rPr>
              <a:t/>
            </a:r>
            <a:br>
              <a:rPr lang="fr-FR" sz="2000" b="1" dirty="0">
                <a:solidFill>
                  <a:schemeClr val="tx1">
                    <a:lumMod val="65000"/>
                    <a:lumOff val="35000"/>
                  </a:schemeClr>
                </a:solidFill>
                <a:latin typeface="Arial" charset="0"/>
                <a:ea typeface="Arial" charset="0"/>
                <a:cs typeface="Arial" charset="0"/>
              </a:rPr>
            </a:br>
            <a:endParaRPr lang="fr-FR" sz="2000" dirty="0">
              <a:solidFill>
                <a:schemeClr val="tx1">
                  <a:lumMod val="65000"/>
                  <a:lumOff val="35000"/>
                </a:schemeClr>
              </a:solidFill>
              <a:latin typeface="Arial" charset="0"/>
              <a:ea typeface="Arial" charset="0"/>
              <a:cs typeface="Arial" charset="0"/>
            </a:endParaRPr>
          </a:p>
        </p:txBody>
      </p:sp>
      <p:sp>
        <p:nvSpPr>
          <p:cNvPr id="6" name="Rectangle 5">
            <a:extLst>
              <a:ext uri="{FF2B5EF4-FFF2-40B4-BE49-F238E27FC236}">
                <a16:creationId xmlns:a16="http://schemas.microsoft.com/office/drawing/2014/main" id="{7C637CC0-1A26-5347-92AF-2D60460EA8AF}"/>
              </a:ext>
            </a:extLst>
          </p:cNvPr>
          <p:cNvSpPr/>
          <p:nvPr/>
        </p:nvSpPr>
        <p:spPr>
          <a:xfrm>
            <a:off x="2883261" y="1805527"/>
            <a:ext cx="430824" cy="45719"/>
          </a:xfrm>
          <a:prstGeom prst="rect">
            <a:avLst/>
          </a:prstGeom>
          <a:solidFill>
            <a:srgbClr val="AD2784"/>
          </a:solidFill>
          <a:ln>
            <a:solidFill>
              <a:srgbClr val="AD2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3" name="Rectangle 2"/>
          <p:cNvSpPr/>
          <p:nvPr/>
        </p:nvSpPr>
        <p:spPr>
          <a:xfrm>
            <a:off x="460375" y="2342960"/>
            <a:ext cx="9464040" cy="2246769"/>
          </a:xfrm>
          <a:prstGeom prst="rect">
            <a:avLst/>
          </a:prstGeom>
        </p:spPr>
        <p:txBody>
          <a:bodyPr wrap="square">
            <a:spAutoFit/>
          </a:bodyPr>
          <a:lstStyle/>
          <a:p>
            <a:pPr marL="800100" lvl="1" indent="-342900" algn="just">
              <a:buFont typeface="Wingdings" panose="05000000000000000000" pitchFamily="2" charset="2"/>
              <a:buChar char="Ø"/>
            </a:pPr>
            <a:r>
              <a:rPr lang="fr-FR" sz="2000" dirty="0" smtClean="0"/>
              <a:t>La création et / ou l’utilisation d’outils / supports pédagogiques,</a:t>
            </a:r>
          </a:p>
          <a:p>
            <a:pPr marL="800100" lvl="1" indent="-342900" algn="just">
              <a:buFont typeface="Wingdings" panose="05000000000000000000" pitchFamily="2" charset="2"/>
              <a:buChar char="Ø"/>
            </a:pPr>
            <a:r>
              <a:rPr lang="fr-FR" sz="2000" dirty="0" smtClean="0"/>
              <a:t>L’animation d’actions collectives ou d’ateliers en TRE et / ou sur l’élaboration de projet professionnel,</a:t>
            </a:r>
          </a:p>
          <a:p>
            <a:pPr marL="800100" lvl="1" indent="-342900" algn="just">
              <a:buFont typeface="Wingdings" panose="05000000000000000000" pitchFamily="2" charset="2"/>
              <a:buChar char="Ø"/>
            </a:pPr>
            <a:r>
              <a:rPr lang="fr-FR" sz="2000" dirty="0" smtClean="0"/>
              <a:t>La rédaction d’écrits professionnels,</a:t>
            </a:r>
          </a:p>
          <a:p>
            <a:pPr marL="800100" lvl="1" indent="-342900" algn="just">
              <a:buFont typeface="Wingdings" panose="05000000000000000000" pitchFamily="2" charset="2"/>
              <a:buChar char="Ø"/>
            </a:pPr>
            <a:r>
              <a:rPr lang="fr-FR" sz="2000" dirty="0" smtClean="0"/>
              <a:t>La mise en place de parcours d’insertion,</a:t>
            </a:r>
          </a:p>
          <a:p>
            <a:pPr marL="800100" lvl="1" indent="-342900" algn="just">
              <a:buFont typeface="Wingdings" panose="05000000000000000000" pitchFamily="2" charset="2"/>
              <a:buChar char="Ø"/>
            </a:pPr>
            <a:r>
              <a:rPr lang="fr-FR" sz="2000" dirty="0" smtClean="0"/>
              <a:t>Le lien avec le réseau et les partenaires locaux (socio-économiques et de l’insertion).</a:t>
            </a:r>
            <a:endParaRPr lang="fr-FR" sz="2000" dirty="0" smtClean="0"/>
          </a:p>
        </p:txBody>
      </p:sp>
      <p:sp>
        <p:nvSpPr>
          <p:cNvPr id="8" name="Titre 1">
            <a:extLst>
              <a:ext uri="{FF2B5EF4-FFF2-40B4-BE49-F238E27FC236}">
                <a16:creationId xmlns:a16="http://schemas.microsoft.com/office/drawing/2014/main" id="{679CF6FC-F386-DB4A-A481-582D85DC7B00}"/>
              </a:ext>
            </a:extLst>
          </p:cNvPr>
          <p:cNvSpPr txBox="1">
            <a:spLocks/>
          </p:cNvSpPr>
          <p:nvPr/>
        </p:nvSpPr>
        <p:spPr>
          <a:xfrm>
            <a:off x="2037145" y="983887"/>
            <a:ext cx="625032" cy="506302"/>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fr-FR" sz="3200" b="1" dirty="0">
              <a:solidFill>
                <a:srgbClr val="AD2784"/>
              </a:solidFill>
            </a:endParaRPr>
          </a:p>
        </p:txBody>
      </p:sp>
      <p:sp>
        <p:nvSpPr>
          <p:cNvPr id="4" name="AutoShape 2" descr="L'accompagne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L'accompagnement"/>
          <p:cNvSpPr>
            <a:spLocks noChangeAspect="1" noChangeArrowheads="1"/>
          </p:cNvSpPr>
          <p:nvPr/>
        </p:nvSpPr>
        <p:spPr bwMode="auto">
          <a:xfrm>
            <a:off x="307975" y="7937"/>
            <a:ext cx="304800" cy="6723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669879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9B6F7-1B6C-A545-80A3-5A8208E8E1B7}"/>
              </a:ext>
            </a:extLst>
          </p:cNvPr>
          <p:cNvSpPr txBox="1">
            <a:spLocks/>
          </p:cNvSpPr>
          <p:nvPr/>
        </p:nvSpPr>
        <p:spPr>
          <a:xfrm>
            <a:off x="1618682" y="2041226"/>
            <a:ext cx="6518343" cy="20777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endParaRPr lang="fr-FR" sz="1800" dirty="0">
              <a:solidFill>
                <a:schemeClr val="tx1">
                  <a:lumMod val="65000"/>
                  <a:lumOff val="35000"/>
                </a:schemeClr>
              </a:solidFill>
              <a:latin typeface="Arial" charset="0"/>
              <a:ea typeface="Arial" charset="0"/>
              <a:cs typeface="Arial" charset="0"/>
            </a:endParaRPr>
          </a:p>
        </p:txBody>
      </p:sp>
      <p:sp>
        <p:nvSpPr>
          <p:cNvPr id="10" name="Espace réservé de la date 1">
            <a:extLst>
              <a:ext uri="{FF2B5EF4-FFF2-40B4-BE49-F238E27FC236}">
                <a16:creationId xmlns:a16="http://schemas.microsoft.com/office/drawing/2014/main" id="{09CE85AB-C8AB-8842-95C7-74638E944445}"/>
              </a:ext>
            </a:extLst>
          </p:cNvPr>
          <p:cNvSpPr txBox="1">
            <a:spLocks/>
          </p:cNvSpPr>
          <p:nvPr/>
        </p:nvSpPr>
        <p:spPr>
          <a:xfrm>
            <a:off x="7199453" y="166063"/>
            <a:ext cx="2921856" cy="386047"/>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1">
                    <a:lumMod val="65000"/>
                    <a:lumOff val="35000"/>
                  </a:schemeClr>
                </a:solidFill>
                <a:latin typeface="Arial"/>
              </a:rPr>
              <a:t>  </a:t>
            </a:r>
            <a:r>
              <a:rPr lang="fr-FR" sz="900" b="1" dirty="0" smtClean="0">
                <a:solidFill>
                  <a:schemeClr val="tx1">
                    <a:lumMod val="65000"/>
                    <a:lumOff val="35000"/>
                  </a:schemeClr>
                </a:solidFill>
              </a:rPr>
              <a:t>Mars 2020  </a:t>
            </a:r>
            <a:r>
              <a:rPr lang="fr-FR" sz="900" b="1" dirty="0">
                <a:solidFill>
                  <a:schemeClr val="tx1">
                    <a:lumMod val="65000"/>
                    <a:lumOff val="35000"/>
                  </a:schemeClr>
                </a:solidFill>
              </a:rPr>
              <a:t>- </a:t>
            </a:r>
            <a:r>
              <a:rPr lang="fr-FR" sz="900" b="1" dirty="0" smtClean="0">
                <a:solidFill>
                  <a:schemeClr val="tx1">
                    <a:lumMod val="65000"/>
                    <a:lumOff val="35000"/>
                  </a:schemeClr>
                </a:solidFill>
                <a:latin typeface="Arial"/>
              </a:rPr>
              <a:t>Les métiers de l’Accompagnement</a:t>
            </a:r>
            <a:endParaRPr lang="fr-FR" sz="900" b="1" dirty="0">
              <a:solidFill>
                <a:schemeClr val="tx1">
                  <a:lumMod val="65000"/>
                  <a:lumOff val="35000"/>
                </a:schemeClr>
              </a:solidFill>
              <a:latin typeface="Arial"/>
            </a:endParaRPr>
          </a:p>
        </p:txBody>
      </p:sp>
      <p:sp>
        <p:nvSpPr>
          <p:cNvPr id="11" name="ZoneTexte 10">
            <a:extLst>
              <a:ext uri="{FF2B5EF4-FFF2-40B4-BE49-F238E27FC236}">
                <a16:creationId xmlns:a16="http://schemas.microsoft.com/office/drawing/2014/main" id="{3CEACFA1-6495-FD4D-BD7B-D23C69708534}"/>
              </a:ext>
            </a:extLst>
          </p:cNvPr>
          <p:cNvSpPr txBox="1"/>
          <p:nvPr/>
        </p:nvSpPr>
        <p:spPr>
          <a:xfrm>
            <a:off x="10121309" y="7164124"/>
            <a:ext cx="357809" cy="246221"/>
          </a:xfrm>
          <a:prstGeom prst="rect">
            <a:avLst/>
          </a:prstGeom>
          <a:noFill/>
        </p:spPr>
        <p:txBody>
          <a:bodyPr wrap="square" rtlCol="0">
            <a:spAutoFit/>
          </a:bodyPr>
          <a:lstStyle/>
          <a:p>
            <a:r>
              <a:rPr lang="fr-FR" sz="1000" dirty="0">
                <a:solidFill>
                  <a:schemeClr val="bg1"/>
                </a:solidFill>
                <a:latin typeface="Arial" charset="0"/>
                <a:ea typeface="Arial" charset="0"/>
                <a:cs typeface="Arial" charset="0"/>
              </a:rPr>
              <a:t>N°</a:t>
            </a:r>
          </a:p>
        </p:txBody>
      </p:sp>
      <p:sp>
        <p:nvSpPr>
          <p:cNvPr id="13" name="Titre 1">
            <a:extLst>
              <a:ext uri="{FF2B5EF4-FFF2-40B4-BE49-F238E27FC236}">
                <a16:creationId xmlns:a16="http://schemas.microsoft.com/office/drawing/2014/main" id="{B733B518-49CE-E745-A414-ACAAF72F7B4C}"/>
              </a:ext>
            </a:extLst>
          </p:cNvPr>
          <p:cNvSpPr txBox="1">
            <a:spLocks/>
          </p:cNvSpPr>
          <p:nvPr/>
        </p:nvSpPr>
        <p:spPr>
          <a:xfrm>
            <a:off x="2771925" y="702633"/>
            <a:ext cx="7195035" cy="932866"/>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fr-FR" sz="3200" b="1" dirty="0" smtClean="0">
                <a:solidFill>
                  <a:schemeClr val="tx1">
                    <a:lumMod val="65000"/>
                    <a:lumOff val="35000"/>
                  </a:schemeClr>
                </a:solidFill>
                <a:latin typeface="Arial" charset="0"/>
                <a:ea typeface="Arial" charset="0"/>
                <a:cs typeface="Arial" charset="0"/>
              </a:rPr>
              <a:t>Qualités requises</a:t>
            </a:r>
            <a:r>
              <a:rPr lang="fr-FR" sz="2000" b="1" dirty="0">
                <a:solidFill>
                  <a:schemeClr val="tx1">
                    <a:lumMod val="65000"/>
                    <a:lumOff val="35000"/>
                  </a:schemeClr>
                </a:solidFill>
                <a:latin typeface="Arial" charset="0"/>
                <a:ea typeface="Arial" charset="0"/>
                <a:cs typeface="Arial" charset="0"/>
              </a:rPr>
              <a:t/>
            </a:r>
            <a:br>
              <a:rPr lang="fr-FR" sz="2000" b="1" dirty="0">
                <a:solidFill>
                  <a:schemeClr val="tx1">
                    <a:lumMod val="65000"/>
                    <a:lumOff val="35000"/>
                  </a:schemeClr>
                </a:solidFill>
                <a:latin typeface="Arial" charset="0"/>
                <a:ea typeface="Arial" charset="0"/>
                <a:cs typeface="Arial" charset="0"/>
              </a:rPr>
            </a:br>
            <a:endParaRPr lang="fr-FR" sz="2000" dirty="0">
              <a:solidFill>
                <a:schemeClr val="tx1">
                  <a:lumMod val="65000"/>
                  <a:lumOff val="35000"/>
                </a:schemeClr>
              </a:solidFill>
              <a:latin typeface="Arial" charset="0"/>
              <a:ea typeface="Arial" charset="0"/>
              <a:cs typeface="Arial" charset="0"/>
            </a:endParaRPr>
          </a:p>
        </p:txBody>
      </p:sp>
      <p:sp>
        <p:nvSpPr>
          <p:cNvPr id="6" name="Rectangle 5">
            <a:extLst>
              <a:ext uri="{FF2B5EF4-FFF2-40B4-BE49-F238E27FC236}">
                <a16:creationId xmlns:a16="http://schemas.microsoft.com/office/drawing/2014/main" id="{7C637CC0-1A26-5347-92AF-2D60460EA8AF}"/>
              </a:ext>
            </a:extLst>
          </p:cNvPr>
          <p:cNvSpPr/>
          <p:nvPr/>
        </p:nvSpPr>
        <p:spPr>
          <a:xfrm>
            <a:off x="2883261" y="1805527"/>
            <a:ext cx="430824" cy="45719"/>
          </a:xfrm>
          <a:prstGeom prst="rect">
            <a:avLst/>
          </a:prstGeom>
          <a:solidFill>
            <a:srgbClr val="AD2784"/>
          </a:solidFill>
          <a:ln>
            <a:solidFill>
              <a:srgbClr val="AD2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3" name="Rectangle 2"/>
          <p:cNvSpPr/>
          <p:nvPr/>
        </p:nvSpPr>
        <p:spPr>
          <a:xfrm>
            <a:off x="460375" y="2342960"/>
            <a:ext cx="9464040" cy="1938992"/>
          </a:xfrm>
          <a:prstGeom prst="rect">
            <a:avLst/>
          </a:prstGeom>
        </p:spPr>
        <p:txBody>
          <a:bodyPr wrap="square">
            <a:spAutoFit/>
          </a:bodyPr>
          <a:lstStyle/>
          <a:p>
            <a:pPr marL="800100" lvl="1" indent="-342900" algn="just">
              <a:buFont typeface="Wingdings" panose="05000000000000000000" pitchFamily="2" charset="2"/>
              <a:buChar char="Ø"/>
            </a:pPr>
            <a:r>
              <a:rPr lang="fr-FR" sz="2000" dirty="0" smtClean="0"/>
              <a:t>Capacité d’écoute, d’analyse et de synthèse</a:t>
            </a:r>
          </a:p>
          <a:p>
            <a:pPr marL="800100" lvl="1" indent="-342900" algn="just">
              <a:buFont typeface="Wingdings" panose="05000000000000000000" pitchFamily="2" charset="2"/>
              <a:buChar char="Ø"/>
            </a:pPr>
            <a:r>
              <a:rPr lang="fr-FR" sz="2000" dirty="0" smtClean="0"/>
              <a:t>Travail en équipe</a:t>
            </a:r>
          </a:p>
          <a:p>
            <a:pPr marL="800100" lvl="1" indent="-342900" algn="just">
              <a:buFont typeface="Wingdings" panose="05000000000000000000" pitchFamily="2" charset="2"/>
              <a:buChar char="Ø"/>
            </a:pPr>
            <a:r>
              <a:rPr lang="fr-FR" sz="2000" dirty="0" smtClean="0"/>
              <a:t>Autonomie et rigueur</a:t>
            </a:r>
          </a:p>
          <a:p>
            <a:pPr marL="800100" lvl="1" indent="-342900" algn="just">
              <a:buFont typeface="Wingdings" panose="05000000000000000000" pitchFamily="2" charset="2"/>
              <a:buChar char="Ø"/>
            </a:pPr>
            <a:r>
              <a:rPr lang="fr-FR" sz="2000" dirty="0" smtClean="0"/>
              <a:t>Sens de l’organisation</a:t>
            </a:r>
          </a:p>
          <a:p>
            <a:pPr marL="800100" lvl="1" indent="-342900" algn="just">
              <a:buFont typeface="Wingdings" panose="05000000000000000000" pitchFamily="2" charset="2"/>
              <a:buChar char="Ø"/>
            </a:pPr>
            <a:r>
              <a:rPr lang="fr-FR" sz="2000" dirty="0" smtClean="0"/>
              <a:t>Capacités d’adaptation</a:t>
            </a:r>
          </a:p>
          <a:p>
            <a:pPr marL="800100" lvl="1" indent="-342900" algn="just">
              <a:buFont typeface="Wingdings" panose="05000000000000000000" pitchFamily="2" charset="2"/>
              <a:buChar char="Ø"/>
            </a:pPr>
            <a:r>
              <a:rPr lang="fr-FR" sz="2000" dirty="0" smtClean="0"/>
              <a:t>Prise de recul</a:t>
            </a:r>
            <a:endParaRPr lang="fr-FR" sz="2000" dirty="0" smtClean="0"/>
          </a:p>
        </p:txBody>
      </p:sp>
      <p:sp>
        <p:nvSpPr>
          <p:cNvPr id="8" name="Titre 1">
            <a:extLst>
              <a:ext uri="{FF2B5EF4-FFF2-40B4-BE49-F238E27FC236}">
                <a16:creationId xmlns:a16="http://schemas.microsoft.com/office/drawing/2014/main" id="{679CF6FC-F386-DB4A-A481-582D85DC7B00}"/>
              </a:ext>
            </a:extLst>
          </p:cNvPr>
          <p:cNvSpPr txBox="1">
            <a:spLocks/>
          </p:cNvSpPr>
          <p:nvPr/>
        </p:nvSpPr>
        <p:spPr>
          <a:xfrm>
            <a:off x="2037145" y="983887"/>
            <a:ext cx="625032" cy="506302"/>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fr-FR" sz="3200" b="1" dirty="0">
              <a:solidFill>
                <a:srgbClr val="AD2784"/>
              </a:solidFill>
            </a:endParaRPr>
          </a:p>
        </p:txBody>
      </p:sp>
      <p:sp>
        <p:nvSpPr>
          <p:cNvPr id="4" name="AutoShape 2" descr="L'accompagne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L'accompagnement"/>
          <p:cNvSpPr>
            <a:spLocks noChangeAspect="1" noChangeArrowheads="1"/>
          </p:cNvSpPr>
          <p:nvPr/>
        </p:nvSpPr>
        <p:spPr bwMode="auto">
          <a:xfrm>
            <a:off x="307975" y="7937"/>
            <a:ext cx="304800" cy="6723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8624" y="1149495"/>
            <a:ext cx="2185416" cy="1454295"/>
          </a:xfrm>
          <a:prstGeom prst="rect">
            <a:avLst/>
          </a:prstGeom>
        </p:spPr>
      </p:pic>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4191" y="4093240"/>
            <a:ext cx="3629025" cy="1257300"/>
          </a:xfrm>
          <a:prstGeom prst="rect">
            <a:avLst/>
          </a:prstGeom>
        </p:spPr>
      </p:pic>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435" y="4895977"/>
            <a:ext cx="2914650" cy="1571625"/>
          </a:xfrm>
          <a:prstGeom prst="rect">
            <a:avLst/>
          </a:prstGeom>
        </p:spPr>
      </p:pic>
    </p:spTree>
    <p:extLst>
      <p:ext uri="{BB962C8B-B14F-4D97-AF65-F5344CB8AC3E}">
        <p14:creationId xmlns:p14="http://schemas.microsoft.com/office/powerpoint/2010/main" val="479763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e la date 1">
            <a:extLst>
              <a:ext uri="{FF2B5EF4-FFF2-40B4-BE49-F238E27FC236}">
                <a16:creationId xmlns:a16="http://schemas.microsoft.com/office/drawing/2014/main" id="{09CE85AB-C8AB-8842-95C7-74638E944445}"/>
              </a:ext>
            </a:extLst>
          </p:cNvPr>
          <p:cNvSpPr txBox="1">
            <a:spLocks/>
          </p:cNvSpPr>
          <p:nvPr/>
        </p:nvSpPr>
        <p:spPr>
          <a:xfrm>
            <a:off x="7199453" y="166063"/>
            <a:ext cx="2921856" cy="386047"/>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1">
                    <a:lumMod val="65000"/>
                    <a:lumOff val="35000"/>
                  </a:schemeClr>
                </a:solidFill>
                <a:latin typeface="Arial"/>
              </a:rPr>
              <a:t>  </a:t>
            </a:r>
            <a:r>
              <a:rPr lang="fr-FR" sz="900" b="1" dirty="0" smtClean="0">
                <a:solidFill>
                  <a:schemeClr val="tx1">
                    <a:lumMod val="65000"/>
                    <a:lumOff val="35000"/>
                  </a:schemeClr>
                </a:solidFill>
              </a:rPr>
              <a:t>Mars 2020  </a:t>
            </a:r>
            <a:r>
              <a:rPr lang="fr-FR" sz="900" b="1" dirty="0">
                <a:solidFill>
                  <a:schemeClr val="tx1">
                    <a:lumMod val="65000"/>
                    <a:lumOff val="35000"/>
                  </a:schemeClr>
                </a:solidFill>
              </a:rPr>
              <a:t>- </a:t>
            </a:r>
            <a:r>
              <a:rPr lang="fr-FR" sz="900" b="1" dirty="0" smtClean="0">
                <a:solidFill>
                  <a:schemeClr val="tx1">
                    <a:lumMod val="65000"/>
                    <a:lumOff val="35000"/>
                  </a:schemeClr>
                </a:solidFill>
                <a:latin typeface="Arial"/>
              </a:rPr>
              <a:t>Les métiers de l’Accompagnement</a:t>
            </a:r>
            <a:endParaRPr lang="fr-FR" sz="900" b="1" dirty="0">
              <a:solidFill>
                <a:schemeClr val="tx1">
                  <a:lumMod val="65000"/>
                  <a:lumOff val="35000"/>
                </a:schemeClr>
              </a:solidFill>
              <a:latin typeface="Arial"/>
            </a:endParaRPr>
          </a:p>
        </p:txBody>
      </p:sp>
      <p:sp>
        <p:nvSpPr>
          <p:cNvPr id="11" name="ZoneTexte 10">
            <a:extLst>
              <a:ext uri="{FF2B5EF4-FFF2-40B4-BE49-F238E27FC236}">
                <a16:creationId xmlns:a16="http://schemas.microsoft.com/office/drawing/2014/main" id="{3CEACFA1-6495-FD4D-BD7B-D23C69708534}"/>
              </a:ext>
            </a:extLst>
          </p:cNvPr>
          <p:cNvSpPr txBox="1"/>
          <p:nvPr/>
        </p:nvSpPr>
        <p:spPr>
          <a:xfrm>
            <a:off x="10121309" y="7164124"/>
            <a:ext cx="357809" cy="246221"/>
          </a:xfrm>
          <a:prstGeom prst="rect">
            <a:avLst/>
          </a:prstGeom>
          <a:noFill/>
        </p:spPr>
        <p:txBody>
          <a:bodyPr wrap="square" rtlCol="0">
            <a:spAutoFit/>
          </a:bodyPr>
          <a:lstStyle/>
          <a:p>
            <a:r>
              <a:rPr lang="fr-FR" sz="1000" dirty="0">
                <a:solidFill>
                  <a:schemeClr val="bg1"/>
                </a:solidFill>
                <a:latin typeface="Arial" charset="0"/>
                <a:ea typeface="Arial" charset="0"/>
                <a:cs typeface="Arial" charset="0"/>
              </a:rPr>
              <a:t>N°</a:t>
            </a:r>
          </a:p>
        </p:txBody>
      </p:sp>
      <p:sp>
        <p:nvSpPr>
          <p:cNvPr id="13" name="Titre 1">
            <a:extLst>
              <a:ext uri="{FF2B5EF4-FFF2-40B4-BE49-F238E27FC236}">
                <a16:creationId xmlns:a16="http://schemas.microsoft.com/office/drawing/2014/main" id="{B733B518-49CE-E745-A414-ACAAF72F7B4C}"/>
              </a:ext>
            </a:extLst>
          </p:cNvPr>
          <p:cNvSpPr txBox="1">
            <a:spLocks/>
          </p:cNvSpPr>
          <p:nvPr/>
        </p:nvSpPr>
        <p:spPr>
          <a:xfrm>
            <a:off x="2771926" y="723331"/>
            <a:ext cx="7249898" cy="912167"/>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fr-FR" sz="2800" b="1" dirty="0">
                <a:solidFill>
                  <a:schemeClr val="tx1">
                    <a:lumMod val="65000"/>
                    <a:lumOff val="35000"/>
                  </a:schemeClr>
                </a:solidFill>
                <a:latin typeface="Arial" charset="0"/>
                <a:ea typeface="Arial" charset="0"/>
                <a:cs typeface="Arial" charset="0"/>
              </a:rPr>
              <a:t>L’insertion</a:t>
            </a:r>
            <a:r>
              <a:rPr lang="fr-FR" sz="2800" b="1" dirty="0">
                <a:latin typeface="Arial" panose="020B0604020202020204" pitchFamily="34" charset="0"/>
                <a:ea typeface="Calibri" panose="020F0502020204030204" pitchFamily="34" charset="0"/>
              </a:rPr>
              <a:t> </a:t>
            </a:r>
            <a:r>
              <a:rPr lang="fr-FR" sz="2800" b="1" dirty="0">
                <a:solidFill>
                  <a:schemeClr val="tx1">
                    <a:lumMod val="65000"/>
                    <a:lumOff val="35000"/>
                  </a:schemeClr>
                </a:solidFill>
                <a:latin typeface="Arial" charset="0"/>
                <a:ea typeface="Arial" charset="0"/>
                <a:cs typeface="Arial" charset="0"/>
              </a:rPr>
              <a:t>professionnelle se retrouve dans divers champs d’application </a:t>
            </a:r>
            <a:br>
              <a:rPr lang="fr-FR" sz="2800" b="1" dirty="0">
                <a:solidFill>
                  <a:schemeClr val="tx1">
                    <a:lumMod val="65000"/>
                    <a:lumOff val="35000"/>
                  </a:schemeClr>
                </a:solidFill>
                <a:latin typeface="Arial" charset="0"/>
                <a:ea typeface="Arial" charset="0"/>
                <a:cs typeface="Arial" charset="0"/>
              </a:rPr>
            </a:br>
            <a:r>
              <a:rPr lang="fr-FR" sz="2800" dirty="0" smtClean="0">
                <a:solidFill>
                  <a:schemeClr val="tx1">
                    <a:lumMod val="65000"/>
                    <a:lumOff val="35000"/>
                  </a:schemeClr>
                </a:solidFill>
                <a:latin typeface="Arial" charset="0"/>
                <a:ea typeface="Arial" charset="0"/>
                <a:cs typeface="Arial" charset="0"/>
              </a:rPr>
              <a:t> </a:t>
            </a:r>
            <a:endParaRPr lang="fr-FR" sz="2800" dirty="0">
              <a:solidFill>
                <a:schemeClr val="tx1">
                  <a:lumMod val="65000"/>
                  <a:lumOff val="35000"/>
                </a:schemeClr>
              </a:solidFill>
              <a:latin typeface="Arial" charset="0"/>
              <a:ea typeface="Arial" charset="0"/>
              <a:cs typeface="Arial" charset="0"/>
            </a:endParaRPr>
          </a:p>
        </p:txBody>
      </p:sp>
      <p:sp>
        <p:nvSpPr>
          <p:cNvPr id="6" name="Rectangle 5">
            <a:extLst>
              <a:ext uri="{FF2B5EF4-FFF2-40B4-BE49-F238E27FC236}">
                <a16:creationId xmlns:a16="http://schemas.microsoft.com/office/drawing/2014/main" id="{7C637CC0-1A26-5347-92AF-2D60460EA8AF}"/>
              </a:ext>
            </a:extLst>
          </p:cNvPr>
          <p:cNvSpPr/>
          <p:nvPr/>
        </p:nvSpPr>
        <p:spPr>
          <a:xfrm>
            <a:off x="2883261" y="1805527"/>
            <a:ext cx="430824" cy="45719"/>
          </a:xfrm>
          <a:prstGeom prst="rect">
            <a:avLst/>
          </a:prstGeom>
          <a:solidFill>
            <a:srgbClr val="AD2784"/>
          </a:solidFill>
          <a:ln>
            <a:solidFill>
              <a:srgbClr val="AD2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3" name="Rectangle 2"/>
          <p:cNvSpPr/>
          <p:nvPr/>
        </p:nvSpPr>
        <p:spPr>
          <a:xfrm>
            <a:off x="4483338" y="3595172"/>
            <a:ext cx="184731" cy="369332"/>
          </a:xfrm>
          <a:prstGeom prst="rect">
            <a:avLst/>
          </a:prstGeom>
        </p:spPr>
        <p:txBody>
          <a:bodyPr wrap="none">
            <a:spAutoFit/>
          </a:bodyPr>
          <a:lstStyle/>
          <a:p>
            <a:endParaRPr lang="fr-FR" dirty="0"/>
          </a:p>
        </p:txBody>
      </p:sp>
      <p:sp>
        <p:nvSpPr>
          <p:cNvPr id="8" name="Titre 1">
            <a:extLst>
              <a:ext uri="{FF2B5EF4-FFF2-40B4-BE49-F238E27FC236}">
                <a16:creationId xmlns:a16="http://schemas.microsoft.com/office/drawing/2014/main" id="{679CF6FC-F386-DB4A-A481-582D85DC7B00}"/>
              </a:ext>
            </a:extLst>
          </p:cNvPr>
          <p:cNvSpPr txBox="1">
            <a:spLocks/>
          </p:cNvSpPr>
          <p:nvPr/>
        </p:nvSpPr>
        <p:spPr>
          <a:xfrm>
            <a:off x="2037145" y="983887"/>
            <a:ext cx="625032" cy="506302"/>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3200" b="1" dirty="0" smtClean="0">
                <a:solidFill>
                  <a:srgbClr val="AD2784"/>
                </a:solidFill>
              </a:rPr>
              <a:t>03</a:t>
            </a:r>
            <a:endParaRPr lang="fr-FR" sz="3200" b="1" dirty="0">
              <a:solidFill>
                <a:srgbClr val="AD2784"/>
              </a:solidFill>
            </a:endParaRPr>
          </a:p>
        </p:txBody>
      </p:sp>
      <p:sp>
        <p:nvSpPr>
          <p:cNvPr id="2" name="Rectangle 1"/>
          <p:cNvSpPr/>
          <p:nvPr/>
        </p:nvSpPr>
        <p:spPr>
          <a:xfrm>
            <a:off x="1160060" y="1933179"/>
            <a:ext cx="8633164" cy="4524315"/>
          </a:xfrm>
          <a:prstGeom prst="rect">
            <a:avLst/>
          </a:prstGeom>
        </p:spPr>
        <p:txBody>
          <a:bodyPr wrap="square">
            <a:spAutoFit/>
          </a:bodyPr>
          <a:lstStyle/>
          <a:p>
            <a:pPr marL="285750" indent="-285750" algn="just">
              <a:buFontTx/>
              <a:buChar char="-"/>
            </a:pPr>
            <a:r>
              <a:rPr lang="fr-FR" b="1" dirty="0" smtClean="0">
                <a:solidFill>
                  <a:srgbClr val="333333"/>
                </a:solidFill>
                <a:latin typeface="Arial" panose="020B0604020202020204" pitchFamily="34" charset="0"/>
              </a:rPr>
              <a:t>Structures </a:t>
            </a:r>
            <a:r>
              <a:rPr lang="fr-FR" b="1" dirty="0">
                <a:solidFill>
                  <a:srgbClr val="333333"/>
                </a:solidFill>
                <a:latin typeface="Arial" panose="020B0604020202020204" pitchFamily="34" charset="0"/>
              </a:rPr>
              <a:t>d’accueil et d’orientation</a:t>
            </a:r>
            <a:r>
              <a:rPr lang="fr-FR" dirty="0" smtClean="0">
                <a:solidFill>
                  <a:srgbClr val="333333"/>
                </a:solidFill>
                <a:latin typeface="Arial" panose="020B0604020202020204" pitchFamily="34" charset="0"/>
              </a:rPr>
              <a:t>,</a:t>
            </a:r>
          </a:p>
          <a:p>
            <a:pPr marL="285750" indent="-285750" algn="just">
              <a:buFontTx/>
              <a:buChar char="-"/>
            </a:pPr>
            <a:r>
              <a:rPr lang="fr-FR" b="1" dirty="0">
                <a:solidFill>
                  <a:srgbClr val="333333"/>
                </a:solidFill>
                <a:latin typeface="Arial" panose="020B0604020202020204" pitchFamily="34" charset="0"/>
              </a:rPr>
              <a:t>M</a:t>
            </a:r>
            <a:r>
              <a:rPr lang="fr-FR" b="1" dirty="0" smtClean="0">
                <a:solidFill>
                  <a:srgbClr val="333333"/>
                </a:solidFill>
                <a:latin typeface="Arial" panose="020B0604020202020204" pitchFamily="34" charset="0"/>
              </a:rPr>
              <a:t>issions locales</a:t>
            </a:r>
            <a:r>
              <a:rPr lang="fr-FR" b="1" dirty="0">
                <a:solidFill>
                  <a:srgbClr val="333333"/>
                </a:solidFill>
                <a:latin typeface="Arial" panose="020B0604020202020204" pitchFamily="34" charset="0"/>
              </a:rPr>
              <a:t> </a:t>
            </a:r>
            <a:r>
              <a:rPr lang="fr-FR" dirty="0" smtClean="0">
                <a:solidFill>
                  <a:srgbClr val="333333"/>
                </a:solidFill>
                <a:latin typeface="Arial" panose="020B0604020202020204" pitchFamily="34" charset="0"/>
              </a:rPr>
              <a:t>: environ 7 000 conseillers œuvrent dans le réseau des 446 missions locales</a:t>
            </a:r>
          </a:p>
          <a:p>
            <a:pPr marL="285750" indent="-285750" algn="just">
              <a:buFontTx/>
              <a:buChar char="-"/>
            </a:pPr>
            <a:r>
              <a:rPr lang="fr-FR" b="1" dirty="0">
                <a:solidFill>
                  <a:srgbClr val="333333"/>
                </a:solidFill>
                <a:latin typeface="Arial" panose="020B0604020202020204" pitchFamily="34" charset="0"/>
              </a:rPr>
              <a:t>M</a:t>
            </a:r>
            <a:r>
              <a:rPr lang="fr-FR" b="1" dirty="0" smtClean="0">
                <a:solidFill>
                  <a:srgbClr val="333333"/>
                </a:solidFill>
                <a:latin typeface="Arial" panose="020B0604020202020204" pitchFamily="34" charset="0"/>
              </a:rPr>
              <a:t>aisons </a:t>
            </a:r>
            <a:r>
              <a:rPr lang="fr-FR" b="1" dirty="0">
                <a:solidFill>
                  <a:srgbClr val="333333"/>
                </a:solidFill>
                <a:latin typeface="Arial" panose="020B0604020202020204" pitchFamily="34" charset="0"/>
              </a:rPr>
              <a:t>de l’emploi </a:t>
            </a:r>
            <a:r>
              <a:rPr lang="fr-FR" dirty="0">
                <a:solidFill>
                  <a:srgbClr val="333333"/>
                </a:solidFill>
                <a:latin typeface="Arial" panose="020B0604020202020204" pitchFamily="34" charset="0"/>
              </a:rPr>
              <a:t>(MDE</a:t>
            </a:r>
            <a:r>
              <a:rPr lang="fr-FR" dirty="0" smtClean="0">
                <a:solidFill>
                  <a:srgbClr val="333333"/>
                </a:solidFill>
                <a:latin typeface="Arial" panose="020B0604020202020204" pitchFamily="34" charset="0"/>
              </a:rPr>
              <a:t>)</a:t>
            </a:r>
          </a:p>
          <a:p>
            <a:pPr marL="285750" indent="-285750" algn="just">
              <a:buFontTx/>
              <a:buChar char="-"/>
            </a:pPr>
            <a:r>
              <a:rPr lang="fr-FR" b="1" dirty="0" smtClean="0">
                <a:solidFill>
                  <a:srgbClr val="333333"/>
                </a:solidFill>
                <a:latin typeface="Arial" panose="020B0604020202020204" pitchFamily="34" charset="0"/>
              </a:rPr>
              <a:t>Plans </a:t>
            </a:r>
            <a:r>
              <a:rPr lang="fr-FR" b="1" dirty="0">
                <a:solidFill>
                  <a:srgbClr val="333333"/>
                </a:solidFill>
                <a:latin typeface="Arial" panose="020B0604020202020204" pitchFamily="34" charset="0"/>
              </a:rPr>
              <a:t>locaux pour l’insertion </a:t>
            </a:r>
            <a:r>
              <a:rPr lang="fr-FR" dirty="0">
                <a:solidFill>
                  <a:srgbClr val="333333"/>
                </a:solidFill>
                <a:latin typeface="Arial" panose="020B0604020202020204" pitchFamily="34" charset="0"/>
              </a:rPr>
              <a:t>(PLIE</a:t>
            </a:r>
            <a:r>
              <a:rPr lang="fr-FR" dirty="0" smtClean="0">
                <a:solidFill>
                  <a:srgbClr val="333333"/>
                </a:solidFill>
                <a:latin typeface="Arial" panose="020B0604020202020204" pitchFamily="34" charset="0"/>
              </a:rPr>
              <a:t>)</a:t>
            </a:r>
          </a:p>
          <a:p>
            <a:pPr marL="285750" indent="-285750" algn="just">
              <a:buFontTx/>
              <a:buChar char="-"/>
            </a:pPr>
            <a:r>
              <a:rPr lang="fr-FR" b="1" dirty="0" smtClean="0">
                <a:solidFill>
                  <a:srgbClr val="333333"/>
                </a:solidFill>
                <a:latin typeface="Arial" panose="020B0604020202020204" pitchFamily="34" charset="0"/>
              </a:rPr>
              <a:t>Services </a:t>
            </a:r>
            <a:r>
              <a:rPr lang="fr-FR" b="1" dirty="0">
                <a:solidFill>
                  <a:srgbClr val="333333"/>
                </a:solidFill>
                <a:latin typeface="Arial" panose="020B0604020202020204" pitchFamily="34" charset="0"/>
              </a:rPr>
              <a:t>communaux ou intercommunaux de </a:t>
            </a:r>
            <a:r>
              <a:rPr lang="fr-FR" b="1" dirty="0" smtClean="0">
                <a:solidFill>
                  <a:srgbClr val="333333"/>
                </a:solidFill>
                <a:latin typeface="Arial" panose="020B0604020202020204" pitchFamily="34" charset="0"/>
              </a:rPr>
              <a:t>l’emploi</a:t>
            </a:r>
            <a:r>
              <a:rPr lang="fr-FR" dirty="0" smtClean="0">
                <a:solidFill>
                  <a:srgbClr val="333333"/>
                </a:solidFill>
                <a:latin typeface="Arial" panose="020B0604020202020204" pitchFamily="34" charset="0"/>
              </a:rPr>
              <a:t> </a:t>
            </a:r>
          </a:p>
          <a:p>
            <a:pPr marL="285750" indent="-285750" algn="just">
              <a:buFontTx/>
              <a:buChar char="-"/>
            </a:pPr>
            <a:r>
              <a:rPr lang="fr-FR" b="1" dirty="0">
                <a:solidFill>
                  <a:srgbClr val="333333"/>
                </a:solidFill>
                <a:latin typeface="Arial" panose="020B0604020202020204" pitchFamily="34" charset="0"/>
              </a:rPr>
              <a:t>A</a:t>
            </a:r>
            <a:r>
              <a:rPr lang="fr-FR" b="1" dirty="0" smtClean="0">
                <a:solidFill>
                  <a:srgbClr val="333333"/>
                </a:solidFill>
                <a:latin typeface="Arial" panose="020B0604020202020204" pitchFamily="34" charset="0"/>
              </a:rPr>
              <a:t>ssociations d’insertion</a:t>
            </a:r>
            <a:endParaRPr lang="fr-FR" dirty="0" smtClean="0">
              <a:solidFill>
                <a:srgbClr val="333333"/>
              </a:solidFill>
              <a:latin typeface="Arial" panose="020B0604020202020204" pitchFamily="34" charset="0"/>
            </a:endParaRPr>
          </a:p>
          <a:p>
            <a:pPr marL="285750" indent="-285750" algn="just">
              <a:buFontTx/>
              <a:buChar char="-"/>
            </a:pPr>
            <a:r>
              <a:rPr lang="fr-FR" b="1" dirty="0">
                <a:solidFill>
                  <a:srgbClr val="333333"/>
                </a:solidFill>
                <a:latin typeface="Arial" panose="020B0604020202020204" pitchFamily="34" charset="0"/>
              </a:rPr>
              <a:t>O</a:t>
            </a:r>
            <a:r>
              <a:rPr lang="fr-FR" b="1" dirty="0" smtClean="0">
                <a:solidFill>
                  <a:srgbClr val="333333"/>
                </a:solidFill>
                <a:latin typeface="Arial" panose="020B0604020202020204" pitchFamily="34" charset="0"/>
              </a:rPr>
              <a:t>rganismes </a:t>
            </a:r>
            <a:r>
              <a:rPr lang="fr-FR" b="1" dirty="0">
                <a:solidFill>
                  <a:srgbClr val="333333"/>
                </a:solidFill>
                <a:latin typeface="Arial" panose="020B0604020202020204" pitchFamily="34" charset="0"/>
              </a:rPr>
              <a:t>de </a:t>
            </a:r>
            <a:r>
              <a:rPr lang="fr-FR" b="1" dirty="0" smtClean="0">
                <a:solidFill>
                  <a:srgbClr val="333333"/>
                </a:solidFill>
                <a:latin typeface="Arial" panose="020B0604020202020204" pitchFamily="34" charset="0"/>
              </a:rPr>
              <a:t>formation</a:t>
            </a:r>
            <a:r>
              <a:rPr lang="fr-FR" dirty="0" smtClean="0">
                <a:solidFill>
                  <a:srgbClr val="333333"/>
                </a:solidFill>
                <a:latin typeface="Arial" panose="020B0604020202020204" pitchFamily="34" charset="0"/>
              </a:rPr>
              <a:t> </a:t>
            </a:r>
          </a:p>
          <a:p>
            <a:pPr marL="285750" indent="-285750" algn="just">
              <a:buFontTx/>
              <a:buChar char="-"/>
            </a:pPr>
            <a:r>
              <a:rPr lang="fr-FR" b="1" dirty="0">
                <a:solidFill>
                  <a:srgbClr val="333333"/>
                </a:solidFill>
                <a:latin typeface="Arial" panose="020B0604020202020204" pitchFamily="34" charset="0"/>
              </a:rPr>
              <a:t>S</a:t>
            </a:r>
            <a:r>
              <a:rPr lang="fr-FR" b="1" dirty="0" smtClean="0">
                <a:solidFill>
                  <a:srgbClr val="333333"/>
                </a:solidFill>
                <a:latin typeface="Arial" panose="020B0604020202020204" pitchFamily="34" charset="0"/>
              </a:rPr>
              <a:t>tructures </a:t>
            </a:r>
            <a:r>
              <a:rPr lang="fr-FR" b="1" dirty="0">
                <a:solidFill>
                  <a:srgbClr val="333333"/>
                </a:solidFill>
                <a:latin typeface="Arial" panose="020B0604020202020204" pitchFamily="34" charset="0"/>
              </a:rPr>
              <a:t>d’insertion par l’activité économique </a:t>
            </a:r>
            <a:r>
              <a:rPr lang="fr-FR" dirty="0" smtClean="0">
                <a:solidFill>
                  <a:srgbClr val="333333"/>
                </a:solidFill>
                <a:latin typeface="Arial" panose="020B0604020202020204" pitchFamily="34" charset="0"/>
              </a:rPr>
              <a:t>(3 803 structures fin 2018) : entreprises d’insertion (962), entreprises de travail  temporaire d’insertion (278), </a:t>
            </a:r>
            <a:r>
              <a:rPr lang="fr-FR" dirty="0">
                <a:solidFill>
                  <a:srgbClr val="333333"/>
                </a:solidFill>
                <a:latin typeface="Arial" panose="020B0604020202020204" pitchFamily="34" charset="0"/>
              </a:rPr>
              <a:t>associations </a:t>
            </a:r>
            <a:r>
              <a:rPr lang="fr-FR" dirty="0" smtClean="0">
                <a:solidFill>
                  <a:srgbClr val="333333"/>
                </a:solidFill>
                <a:latin typeface="Arial" panose="020B0604020202020204" pitchFamily="34" charset="0"/>
              </a:rPr>
              <a:t>intermédiaires ( 663), </a:t>
            </a:r>
            <a:r>
              <a:rPr lang="fr-FR" dirty="0">
                <a:solidFill>
                  <a:srgbClr val="333333"/>
                </a:solidFill>
                <a:latin typeface="Arial" panose="020B0604020202020204" pitchFamily="34" charset="0"/>
              </a:rPr>
              <a:t>ateliers et chantiers </a:t>
            </a:r>
            <a:r>
              <a:rPr lang="fr-FR" dirty="0" smtClean="0">
                <a:solidFill>
                  <a:srgbClr val="333333"/>
                </a:solidFill>
                <a:latin typeface="Arial" panose="020B0604020202020204" pitchFamily="34" charset="0"/>
              </a:rPr>
              <a:t>d’insertion (1 900)</a:t>
            </a:r>
          </a:p>
          <a:p>
            <a:pPr marL="285750" indent="-285750" algn="just">
              <a:buFontTx/>
              <a:buChar char="-"/>
            </a:pPr>
            <a:r>
              <a:rPr lang="fr-FR" b="1" dirty="0" smtClean="0">
                <a:solidFill>
                  <a:srgbClr val="333333"/>
                </a:solidFill>
                <a:latin typeface="Arial" panose="020B0604020202020204" pitchFamily="34" charset="0"/>
              </a:rPr>
              <a:t>Structures </a:t>
            </a:r>
            <a:r>
              <a:rPr lang="fr-FR" b="1" dirty="0">
                <a:solidFill>
                  <a:srgbClr val="333333"/>
                </a:solidFill>
                <a:latin typeface="Arial" panose="020B0604020202020204" pitchFamily="34" charset="0"/>
              </a:rPr>
              <a:t>du champ social </a:t>
            </a:r>
            <a:r>
              <a:rPr lang="fr-FR" dirty="0">
                <a:solidFill>
                  <a:srgbClr val="333333"/>
                </a:solidFill>
                <a:latin typeface="Arial" panose="020B0604020202020204" pitchFamily="34" charset="0"/>
              </a:rPr>
              <a:t>tels que des centres d’hébergement et de réinsertion sociale (CHRS</a:t>
            </a:r>
            <a:r>
              <a:rPr lang="fr-FR" dirty="0" smtClean="0">
                <a:solidFill>
                  <a:srgbClr val="333333"/>
                </a:solidFill>
                <a:latin typeface="Arial" panose="020B0604020202020204" pitchFamily="34" charset="0"/>
              </a:rPr>
              <a:t>),</a:t>
            </a:r>
          </a:p>
          <a:p>
            <a:pPr marL="285750" indent="-285750" algn="just">
              <a:buFontTx/>
              <a:buChar char="-"/>
            </a:pPr>
            <a:r>
              <a:rPr lang="fr-FR" b="1" dirty="0" smtClean="0">
                <a:solidFill>
                  <a:srgbClr val="333333"/>
                </a:solidFill>
                <a:latin typeface="Arial" panose="020B0604020202020204" pitchFamily="34" charset="0"/>
              </a:rPr>
              <a:t>Régies </a:t>
            </a:r>
            <a:r>
              <a:rPr lang="fr-FR" b="1" dirty="0">
                <a:solidFill>
                  <a:srgbClr val="333333"/>
                </a:solidFill>
                <a:latin typeface="Arial" panose="020B0604020202020204" pitchFamily="34" charset="0"/>
              </a:rPr>
              <a:t>de quartier </a:t>
            </a:r>
            <a:endParaRPr lang="fr-FR" b="1" dirty="0" smtClean="0">
              <a:solidFill>
                <a:srgbClr val="333333"/>
              </a:solidFill>
              <a:latin typeface="Arial" panose="020B0604020202020204" pitchFamily="34" charset="0"/>
            </a:endParaRPr>
          </a:p>
          <a:p>
            <a:pPr marL="285750" indent="-285750" algn="just">
              <a:buFontTx/>
              <a:buChar char="-"/>
            </a:pPr>
            <a:r>
              <a:rPr lang="fr-FR" b="1" dirty="0" smtClean="0">
                <a:solidFill>
                  <a:srgbClr val="333333"/>
                </a:solidFill>
                <a:latin typeface="Arial" panose="020B0604020202020204" pitchFamily="34" charset="0"/>
              </a:rPr>
              <a:t>Structures </a:t>
            </a:r>
            <a:r>
              <a:rPr lang="fr-FR" b="1" dirty="0">
                <a:solidFill>
                  <a:srgbClr val="333333"/>
                </a:solidFill>
                <a:latin typeface="Arial" panose="020B0604020202020204" pitchFamily="34" charset="0"/>
              </a:rPr>
              <a:t>relevant du milieu protégé </a:t>
            </a:r>
            <a:r>
              <a:rPr lang="fr-FR" dirty="0">
                <a:solidFill>
                  <a:srgbClr val="333333"/>
                </a:solidFill>
                <a:latin typeface="Arial" panose="020B0604020202020204" pitchFamily="34" charset="0"/>
              </a:rPr>
              <a:t>(CAP Emploi, entreprises adaptées, ESAT).</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785" y="1467261"/>
            <a:ext cx="1123664" cy="676531"/>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1039" y="3171245"/>
            <a:ext cx="1032185" cy="686872"/>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32" y="4651375"/>
            <a:ext cx="644557" cy="644557"/>
          </a:xfrm>
          <a:prstGeom prst="rect">
            <a:avLst/>
          </a:prstGeom>
        </p:spPr>
      </p:pic>
    </p:spTree>
    <p:extLst>
      <p:ext uri="{BB962C8B-B14F-4D97-AF65-F5344CB8AC3E}">
        <p14:creationId xmlns:p14="http://schemas.microsoft.com/office/powerpoint/2010/main" val="448346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e la date 1">
            <a:extLst>
              <a:ext uri="{FF2B5EF4-FFF2-40B4-BE49-F238E27FC236}">
                <a16:creationId xmlns:a16="http://schemas.microsoft.com/office/drawing/2014/main" id="{09CE85AB-C8AB-8842-95C7-74638E944445}"/>
              </a:ext>
            </a:extLst>
          </p:cNvPr>
          <p:cNvSpPr txBox="1">
            <a:spLocks/>
          </p:cNvSpPr>
          <p:nvPr/>
        </p:nvSpPr>
        <p:spPr>
          <a:xfrm>
            <a:off x="7199453" y="166063"/>
            <a:ext cx="2921856" cy="386047"/>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1">
                    <a:lumMod val="65000"/>
                    <a:lumOff val="35000"/>
                  </a:schemeClr>
                </a:solidFill>
                <a:latin typeface="Arial"/>
              </a:rPr>
              <a:t>  </a:t>
            </a:r>
            <a:r>
              <a:rPr lang="fr-FR" sz="900" b="1" dirty="0" smtClean="0">
                <a:solidFill>
                  <a:schemeClr val="tx1">
                    <a:lumMod val="65000"/>
                    <a:lumOff val="35000"/>
                  </a:schemeClr>
                </a:solidFill>
              </a:rPr>
              <a:t>Mars 2020  </a:t>
            </a:r>
            <a:r>
              <a:rPr lang="fr-FR" sz="900" b="1" dirty="0">
                <a:solidFill>
                  <a:schemeClr val="tx1">
                    <a:lumMod val="65000"/>
                    <a:lumOff val="35000"/>
                  </a:schemeClr>
                </a:solidFill>
              </a:rPr>
              <a:t>- </a:t>
            </a:r>
            <a:r>
              <a:rPr lang="fr-FR" sz="900" b="1" dirty="0" smtClean="0">
                <a:solidFill>
                  <a:schemeClr val="tx1">
                    <a:lumMod val="65000"/>
                    <a:lumOff val="35000"/>
                  </a:schemeClr>
                </a:solidFill>
                <a:latin typeface="Arial"/>
              </a:rPr>
              <a:t>Les métiers de </a:t>
            </a:r>
            <a:r>
              <a:rPr lang="fr-FR" sz="900" b="1" dirty="0" smtClean="0">
                <a:solidFill>
                  <a:schemeClr val="tx1">
                    <a:lumMod val="65000"/>
                    <a:lumOff val="35000"/>
                  </a:schemeClr>
                </a:solidFill>
                <a:latin typeface="Arial"/>
              </a:rPr>
              <a:t>l’Accompagnement</a:t>
            </a:r>
            <a:endParaRPr lang="fr-FR" sz="900" b="1" dirty="0">
              <a:solidFill>
                <a:schemeClr val="tx1">
                  <a:lumMod val="65000"/>
                  <a:lumOff val="35000"/>
                </a:schemeClr>
              </a:solidFill>
              <a:latin typeface="Arial"/>
            </a:endParaRPr>
          </a:p>
        </p:txBody>
      </p:sp>
      <p:sp>
        <p:nvSpPr>
          <p:cNvPr id="11" name="ZoneTexte 10">
            <a:extLst>
              <a:ext uri="{FF2B5EF4-FFF2-40B4-BE49-F238E27FC236}">
                <a16:creationId xmlns:a16="http://schemas.microsoft.com/office/drawing/2014/main" id="{3CEACFA1-6495-FD4D-BD7B-D23C69708534}"/>
              </a:ext>
            </a:extLst>
          </p:cNvPr>
          <p:cNvSpPr txBox="1"/>
          <p:nvPr/>
        </p:nvSpPr>
        <p:spPr>
          <a:xfrm>
            <a:off x="10121309" y="7164124"/>
            <a:ext cx="357809" cy="246221"/>
          </a:xfrm>
          <a:prstGeom prst="rect">
            <a:avLst/>
          </a:prstGeom>
          <a:noFill/>
        </p:spPr>
        <p:txBody>
          <a:bodyPr wrap="square" rtlCol="0">
            <a:spAutoFit/>
          </a:bodyPr>
          <a:lstStyle/>
          <a:p>
            <a:r>
              <a:rPr lang="fr-FR" sz="1000" dirty="0">
                <a:solidFill>
                  <a:schemeClr val="bg1"/>
                </a:solidFill>
                <a:latin typeface="Arial" charset="0"/>
                <a:ea typeface="Arial" charset="0"/>
                <a:cs typeface="Arial" charset="0"/>
              </a:rPr>
              <a:t>N°</a:t>
            </a:r>
          </a:p>
        </p:txBody>
      </p:sp>
      <p:sp>
        <p:nvSpPr>
          <p:cNvPr id="13" name="Titre 1">
            <a:extLst>
              <a:ext uri="{FF2B5EF4-FFF2-40B4-BE49-F238E27FC236}">
                <a16:creationId xmlns:a16="http://schemas.microsoft.com/office/drawing/2014/main" id="{B733B518-49CE-E745-A414-ACAAF72F7B4C}"/>
              </a:ext>
            </a:extLst>
          </p:cNvPr>
          <p:cNvSpPr txBox="1">
            <a:spLocks/>
          </p:cNvSpPr>
          <p:nvPr/>
        </p:nvSpPr>
        <p:spPr>
          <a:xfrm>
            <a:off x="2771926" y="1007033"/>
            <a:ext cx="6728690" cy="628465"/>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fr-FR" sz="3200" b="1" dirty="0">
                <a:solidFill>
                  <a:schemeClr val="tx1">
                    <a:lumMod val="65000"/>
                    <a:lumOff val="35000"/>
                  </a:schemeClr>
                </a:solidFill>
                <a:latin typeface="Arial" charset="0"/>
                <a:ea typeface="Arial" charset="0"/>
                <a:cs typeface="Arial" charset="0"/>
              </a:rPr>
              <a:t>Notre formation</a:t>
            </a:r>
            <a:r>
              <a:rPr lang="fr-FR" sz="2000" b="1" dirty="0">
                <a:solidFill>
                  <a:schemeClr val="tx1">
                    <a:lumMod val="65000"/>
                    <a:lumOff val="35000"/>
                  </a:schemeClr>
                </a:solidFill>
                <a:latin typeface="Arial" charset="0"/>
                <a:ea typeface="Arial" charset="0"/>
                <a:cs typeface="Arial" charset="0"/>
              </a:rPr>
              <a:t/>
            </a:r>
            <a:br>
              <a:rPr lang="fr-FR" sz="2000" b="1" dirty="0">
                <a:solidFill>
                  <a:schemeClr val="tx1">
                    <a:lumMod val="65000"/>
                    <a:lumOff val="35000"/>
                  </a:schemeClr>
                </a:solidFill>
                <a:latin typeface="Arial" charset="0"/>
                <a:ea typeface="Arial" charset="0"/>
                <a:cs typeface="Arial" charset="0"/>
              </a:rPr>
            </a:br>
            <a:r>
              <a:rPr lang="fr-FR" sz="2000" dirty="0">
                <a:solidFill>
                  <a:schemeClr val="tx1">
                    <a:lumMod val="65000"/>
                    <a:lumOff val="35000"/>
                  </a:schemeClr>
                </a:solidFill>
                <a:latin typeface="Arial" charset="0"/>
                <a:ea typeface="Arial" charset="0"/>
                <a:cs typeface="Arial" charset="0"/>
              </a:rPr>
              <a:t>Le titre Accompagnateur en Insertion </a:t>
            </a:r>
            <a:r>
              <a:rPr lang="fr-FR" sz="2000" dirty="0" smtClean="0">
                <a:solidFill>
                  <a:schemeClr val="tx1">
                    <a:lumMod val="65000"/>
                    <a:lumOff val="35000"/>
                  </a:schemeClr>
                </a:solidFill>
                <a:latin typeface="Arial" charset="0"/>
                <a:ea typeface="Arial" charset="0"/>
                <a:cs typeface="Arial" charset="0"/>
              </a:rPr>
              <a:t>Professionnelle de niveau 5</a:t>
            </a:r>
            <a:endParaRPr lang="fr-FR" sz="2000" dirty="0">
              <a:solidFill>
                <a:schemeClr val="tx1">
                  <a:lumMod val="65000"/>
                  <a:lumOff val="35000"/>
                </a:schemeClr>
              </a:solidFill>
              <a:latin typeface="Arial" charset="0"/>
              <a:ea typeface="Arial" charset="0"/>
              <a:cs typeface="Arial" charset="0"/>
            </a:endParaRPr>
          </a:p>
        </p:txBody>
      </p:sp>
      <p:sp>
        <p:nvSpPr>
          <p:cNvPr id="6" name="Rectangle 5">
            <a:extLst>
              <a:ext uri="{FF2B5EF4-FFF2-40B4-BE49-F238E27FC236}">
                <a16:creationId xmlns:a16="http://schemas.microsoft.com/office/drawing/2014/main" id="{7C637CC0-1A26-5347-92AF-2D60460EA8AF}"/>
              </a:ext>
            </a:extLst>
          </p:cNvPr>
          <p:cNvSpPr/>
          <p:nvPr/>
        </p:nvSpPr>
        <p:spPr>
          <a:xfrm>
            <a:off x="2883261" y="1805527"/>
            <a:ext cx="430824" cy="45719"/>
          </a:xfrm>
          <a:prstGeom prst="rect">
            <a:avLst/>
          </a:prstGeom>
          <a:solidFill>
            <a:srgbClr val="AD2784"/>
          </a:solidFill>
          <a:ln>
            <a:solidFill>
              <a:srgbClr val="AD2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8" name="Titre 1">
            <a:extLst>
              <a:ext uri="{FF2B5EF4-FFF2-40B4-BE49-F238E27FC236}">
                <a16:creationId xmlns:a16="http://schemas.microsoft.com/office/drawing/2014/main" id="{679CF6FC-F386-DB4A-A481-582D85DC7B00}"/>
              </a:ext>
            </a:extLst>
          </p:cNvPr>
          <p:cNvSpPr txBox="1">
            <a:spLocks/>
          </p:cNvSpPr>
          <p:nvPr/>
        </p:nvSpPr>
        <p:spPr>
          <a:xfrm>
            <a:off x="2037145" y="983887"/>
            <a:ext cx="625032" cy="506302"/>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3200" b="1" dirty="0" smtClean="0">
                <a:solidFill>
                  <a:srgbClr val="AD2784"/>
                </a:solidFill>
              </a:rPr>
              <a:t>04</a:t>
            </a:r>
            <a:endParaRPr lang="fr-FR" sz="3200" b="1" dirty="0">
              <a:solidFill>
                <a:srgbClr val="AD2784"/>
              </a:solidFill>
            </a:endParaRPr>
          </a:p>
        </p:txBody>
      </p:sp>
      <p:sp>
        <p:nvSpPr>
          <p:cNvPr id="9" name="Espace réservé du contenu 2"/>
          <p:cNvSpPr txBox="1">
            <a:spLocks/>
          </p:cNvSpPr>
          <p:nvPr/>
        </p:nvSpPr>
        <p:spPr>
          <a:xfrm>
            <a:off x="714546" y="3287931"/>
            <a:ext cx="5040560" cy="432048"/>
          </a:xfrm>
          <a:prstGeom prst="rect">
            <a:avLst/>
          </a:prstGeom>
        </p:spPr>
        <p:txBody>
          <a:bodyPr vert="horz" lIns="91440" tIns="45720" rIns="91440" bIns="45720" rtlCol="0">
            <a:normAutofit/>
          </a:bodyPr>
          <a:lstStyle>
            <a:lvl1pPr marL="0" indent="-342900" algn="l" defTabSz="914400" rtl="0" eaLnBrk="1" latinLnBrk="0" hangingPunct="1">
              <a:spcBef>
                <a:spcPts val="0"/>
              </a:spcBef>
              <a:buFont typeface="Wingdings" pitchFamily="2" charset="2"/>
              <a:buNone/>
              <a:defRPr sz="2400" i="1" kern="1200" baseline="0">
                <a:solidFill>
                  <a:schemeClr val="accent1">
                    <a:lumMod val="50000"/>
                  </a:schemeClr>
                </a:solidFill>
                <a:latin typeface="+mn-lt"/>
                <a:ea typeface="+mn-ea"/>
                <a:cs typeface="+mn-cs"/>
              </a:defRPr>
            </a:lvl1pPr>
            <a:lvl2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sz="2400"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1800" b="1" i="0" u="none" strike="noStrike" kern="1200" cap="none" spc="0" normalizeH="0" baseline="0" noProof="0" dirty="0" smtClean="0">
                <a:ln>
                  <a:noFill/>
                </a:ln>
                <a:solidFill>
                  <a:schemeClr val="tx1">
                    <a:lumMod val="50000"/>
                    <a:lumOff val="50000"/>
                  </a:schemeClr>
                </a:solidFill>
                <a:effectLst/>
                <a:uLnTx/>
                <a:uFillTx/>
                <a:latin typeface="Arial" panose="020B0604020202020204" pitchFamily="34" charset="0"/>
                <a:cs typeface="Arial" panose="020B0604020202020204" pitchFamily="34" charset="0"/>
              </a:rPr>
              <a:t>Accueillir et informer les publics</a:t>
            </a:r>
          </a:p>
          <a:p>
            <a:pPr marL="0" marR="0" lvl="0" indent="-34290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fr-FR" sz="1800" b="1" i="0" u="none" strike="noStrike" kern="1200" cap="none" spc="0" normalizeH="0" baseline="0" noProof="0" dirty="0" smtClean="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34290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fr-FR" sz="2400" b="0" i="0" u="none" strike="noStrike" kern="1200" cap="none" spc="0" normalizeH="0" baseline="0" noProof="0" dirty="0" smtClean="0">
              <a:ln>
                <a:noFill/>
              </a:ln>
              <a:solidFill>
                <a:schemeClr val="tx1">
                  <a:lumMod val="50000"/>
                  <a:lumOff val="50000"/>
                </a:schemeClr>
              </a:solidFill>
              <a:effectLst/>
              <a:uLnTx/>
              <a:uFillTx/>
              <a:latin typeface="Calibri"/>
            </a:endParaRPr>
          </a:p>
          <a:p>
            <a:pPr marL="0" marR="0" lvl="0" indent="-34290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fr-FR" sz="2400" b="0" i="0" u="none" strike="noStrike" kern="1200" cap="none" spc="0" normalizeH="0" baseline="0" noProof="0" dirty="0" smtClean="0">
              <a:ln>
                <a:noFill/>
              </a:ln>
              <a:solidFill>
                <a:schemeClr val="tx1">
                  <a:lumMod val="50000"/>
                  <a:lumOff val="50000"/>
                </a:schemeClr>
              </a:solidFill>
              <a:effectLst/>
              <a:uLnTx/>
              <a:uFillTx/>
              <a:latin typeface="Calibri"/>
            </a:endParaRPr>
          </a:p>
          <a:p>
            <a:pPr marL="0" marR="0" lvl="0" indent="-34290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fr-FR" sz="2400" b="0" i="0" u="none" strike="noStrike" kern="1200" cap="none" spc="0" normalizeH="0" baseline="0" noProof="0" dirty="0">
              <a:ln>
                <a:noFill/>
              </a:ln>
              <a:solidFill>
                <a:schemeClr val="tx1">
                  <a:lumMod val="50000"/>
                  <a:lumOff val="50000"/>
                </a:schemeClr>
              </a:solidFill>
              <a:effectLst/>
              <a:uLnTx/>
              <a:uFillTx/>
              <a:latin typeface="Calibri"/>
            </a:endParaRPr>
          </a:p>
        </p:txBody>
      </p:sp>
      <p:sp>
        <p:nvSpPr>
          <p:cNvPr id="12" name="Espace réservé du contenu 2"/>
          <p:cNvSpPr txBox="1">
            <a:spLocks/>
          </p:cNvSpPr>
          <p:nvPr/>
        </p:nvSpPr>
        <p:spPr>
          <a:xfrm>
            <a:off x="713543" y="3892832"/>
            <a:ext cx="7992888" cy="647633"/>
          </a:xfrm>
          <a:prstGeom prst="rect">
            <a:avLst/>
          </a:prstGeom>
        </p:spPr>
        <p:txBody>
          <a:bodyPr vert="horz" lIns="91440" tIns="45720" rIns="91440" bIns="45720" rtlCol="0">
            <a:normAutofit/>
          </a:bodyPr>
          <a:lstStyle>
            <a:lvl1pPr marL="0" indent="-342900" algn="l" defTabSz="914400" rtl="0" eaLnBrk="1" latinLnBrk="0" hangingPunct="1">
              <a:spcBef>
                <a:spcPts val="0"/>
              </a:spcBef>
              <a:buFont typeface="Wingdings" pitchFamily="2" charset="2"/>
              <a:buNone/>
              <a:defRPr sz="2400" i="1" kern="1200" baseline="0">
                <a:solidFill>
                  <a:schemeClr val="accent1">
                    <a:lumMod val="50000"/>
                  </a:schemeClr>
                </a:solidFill>
                <a:latin typeface="+mn-lt"/>
                <a:ea typeface="+mn-ea"/>
                <a:cs typeface="+mn-cs"/>
              </a:defRPr>
            </a:lvl1pPr>
            <a:lvl2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sz="2400"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fr-FR" sz="1800" b="1" i="0" u="none" strike="noStrike" kern="1200" cap="none" spc="0" normalizeH="0" baseline="0" noProof="0" dirty="0" smtClean="0">
                <a:ln>
                  <a:noFill/>
                </a:ln>
                <a:solidFill>
                  <a:schemeClr val="tx1">
                    <a:lumMod val="50000"/>
                    <a:lumOff val="50000"/>
                  </a:schemeClr>
                </a:solidFill>
                <a:effectLst/>
                <a:uLnTx/>
                <a:uFillTx/>
                <a:latin typeface="Arial" panose="020B0604020202020204" pitchFamily="34" charset="0"/>
                <a:cs typeface="Arial" panose="020B0604020202020204" pitchFamily="34" charset="0"/>
              </a:rPr>
              <a:t>Accompagner et orienter les personnes dans leur parcours d’insertion socioprofessionnelle</a:t>
            </a:r>
            <a:endParaRPr kumimoji="0" lang="fr-FR" sz="18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34290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fr-FR" sz="1800" b="1" i="1" u="none" strike="noStrike" kern="1200" cap="none" spc="0" normalizeH="0" baseline="0" noProof="0" dirty="0" smtClean="0">
              <a:ln>
                <a:noFill/>
              </a:ln>
              <a:solidFill>
                <a:schemeClr val="tx1">
                  <a:lumMod val="50000"/>
                  <a:lumOff val="50000"/>
                </a:schemeClr>
              </a:solidFill>
              <a:effectLst/>
              <a:uLnTx/>
              <a:uFillTx/>
              <a:latin typeface="Bookman Old Style" panose="02050604050505020204" pitchFamily="18" charset="0"/>
              <a:ea typeface="+mn-ea"/>
              <a:cs typeface="+mn-cs"/>
            </a:endParaRPr>
          </a:p>
          <a:p>
            <a:pPr marL="0" marR="0" lvl="0" indent="-34290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fr-FR" sz="2400" b="0" i="1" u="none" strike="noStrike" kern="1200" cap="none" spc="0" normalizeH="0" baseline="0" noProof="0" dirty="0" smtClean="0">
              <a:ln>
                <a:noFill/>
              </a:ln>
              <a:solidFill>
                <a:schemeClr val="tx1">
                  <a:lumMod val="50000"/>
                  <a:lumOff val="50000"/>
                </a:schemeClr>
              </a:solidFill>
              <a:effectLst/>
              <a:uLnTx/>
              <a:uFillTx/>
              <a:latin typeface="Calibri"/>
              <a:ea typeface="+mn-ea"/>
              <a:cs typeface="+mn-cs"/>
            </a:endParaRPr>
          </a:p>
          <a:p>
            <a:pPr marL="0" marR="0" lvl="0" indent="-34290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fr-FR" sz="2400" b="0" i="1" u="none" strike="noStrike" kern="1200" cap="none" spc="0" normalizeH="0" baseline="0" noProof="0" dirty="0" smtClean="0">
              <a:ln>
                <a:noFill/>
              </a:ln>
              <a:solidFill>
                <a:schemeClr val="tx1">
                  <a:lumMod val="50000"/>
                  <a:lumOff val="50000"/>
                </a:schemeClr>
              </a:solidFill>
              <a:effectLst/>
              <a:uLnTx/>
              <a:uFillTx/>
              <a:latin typeface="Calibri"/>
              <a:ea typeface="+mn-ea"/>
              <a:cs typeface="+mn-cs"/>
            </a:endParaRPr>
          </a:p>
          <a:p>
            <a:pPr marL="0" marR="0" lvl="0" indent="-34290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fr-FR" sz="2400" b="0" i="1" u="none" strike="noStrike" kern="1200" cap="none" spc="0" normalizeH="0" baseline="0" noProof="0" dirty="0">
              <a:ln>
                <a:noFill/>
              </a:ln>
              <a:solidFill>
                <a:schemeClr val="tx1">
                  <a:lumMod val="50000"/>
                  <a:lumOff val="50000"/>
                </a:schemeClr>
              </a:solidFill>
              <a:effectLst/>
              <a:uLnTx/>
              <a:uFillTx/>
              <a:latin typeface="Calibri"/>
              <a:ea typeface="+mn-ea"/>
              <a:cs typeface="+mn-cs"/>
            </a:endParaRPr>
          </a:p>
        </p:txBody>
      </p:sp>
      <p:sp>
        <p:nvSpPr>
          <p:cNvPr id="14" name="Espace réservé du contenu 2"/>
          <p:cNvSpPr txBox="1">
            <a:spLocks/>
          </p:cNvSpPr>
          <p:nvPr/>
        </p:nvSpPr>
        <p:spPr>
          <a:xfrm>
            <a:off x="714546" y="4708642"/>
            <a:ext cx="7992888" cy="365075"/>
          </a:xfrm>
          <a:prstGeom prst="rect">
            <a:avLst/>
          </a:prstGeom>
        </p:spPr>
        <p:txBody>
          <a:bodyPr vert="horz" lIns="91440" tIns="45720" rIns="91440" bIns="45720" rtlCol="0">
            <a:normAutofit lnSpcReduction="10000"/>
          </a:bodyPr>
          <a:lstStyle>
            <a:lvl1pPr marL="0" indent="-342900" algn="l" defTabSz="914400" rtl="0" eaLnBrk="1" latinLnBrk="0" hangingPunct="1">
              <a:spcBef>
                <a:spcPts val="0"/>
              </a:spcBef>
              <a:buFont typeface="Wingdings" pitchFamily="2" charset="2"/>
              <a:buNone/>
              <a:defRPr sz="2400" i="1" kern="1200" baseline="0">
                <a:solidFill>
                  <a:schemeClr val="accent1">
                    <a:lumMod val="50000"/>
                  </a:schemeClr>
                </a:solidFill>
                <a:latin typeface="+mn-lt"/>
                <a:ea typeface="+mn-ea"/>
                <a:cs typeface="+mn-cs"/>
              </a:defRPr>
            </a:lvl1pPr>
            <a:lvl2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sz="2400"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kumimoji="0" lang="fr-FR" sz="1800" b="1" i="0" u="none" strike="noStrike" kern="1200" cap="none" spc="0" normalizeH="0" baseline="0" noProof="0" dirty="0" smtClean="0">
                <a:ln>
                  <a:noFill/>
                </a:ln>
                <a:solidFill>
                  <a:schemeClr val="tx1">
                    <a:lumMod val="50000"/>
                    <a:lumOff val="50000"/>
                  </a:schemeClr>
                </a:solidFill>
                <a:effectLst/>
                <a:uLnTx/>
                <a:uFillTx/>
                <a:latin typeface="Arial" panose="020B0604020202020204" pitchFamily="34" charset="0"/>
                <a:cs typeface="Arial" panose="020B0604020202020204" pitchFamily="34" charset="0"/>
              </a:rPr>
              <a:t>Constituer et développer son réseau de partenaires locaux</a:t>
            </a:r>
            <a:endParaRPr kumimoji="0" lang="fr-FR" sz="18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34290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fr-FR" sz="1800" b="1" i="0" u="none" strike="noStrike" kern="1200" cap="none" spc="0" normalizeH="0" baseline="0" noProof="0" dirty="0" smtClean="0">
              <a:ln>
                <a:noFill/>
              </a:ln>
              <a:solidFill>
                <a:schemeClr val="tx1">
                  <a:lumMod val="50000"/>
                  <a:lumOff val="50000"/>
                </a:schemeClr>
              </a:solidFill>
              <a:effectLst/>
              <a:uLnTx/>
              <a:uFillTx/>
              <a:latin typeface="Bookman Old Style" panose="02050604050505020204" pitchFamily="18" charset="0"/>
            </a:endParaRPr>
          </a:p>
          <a:p>
            <a:pPr marL="0" marR="0" lvl="0" indent="-34290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fr-FR" sz="2400" b="0" i="1" u="none" strike="noStrike" kern="1200" cap="none" spc="0" normalizeH="0" baseline="0" noProof="0" dirty="0" smtClean="0">
              <a:ln>
                <a:noFill/>
              </a:ln>
              <a:solidFill>
                <a:schemeClr val="tx1">
                  <a:lumMod val="50000"/>
                  <a:lumOff val="50000"/>
                </a:schemeClr>
              </a:solidFill>
              <a:effectLst/>
              <a:uLnTx/>
              <a:uFillTx/>
              <a:latin typeface="Calibri"/>
              <a:ea typeface="+mn-ea"/>
              <a:cs typeface="+mn-cs"/>
            </a:endParaRPr>
          </a:p>
          <a:p>
            <a:pPr marL="0" marR="0" lvl="0" indent="-34290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fr-FR" sz="2400" b="0" i="1" u="none" strike="noStrike" kern="1200" cap="none" spc="0" normalizeH="0" baseline="0" noProof="0" dirty="0" smtClean="0">
              <a:ln>
                <a:noFill/>
              </a:ln>
              <a:solidFill>
                <a:schemeClr val="tx1">
                  <a:lumMod val="50000"/>
                  <a:lumOff val="50000"/>
                </a:schemeClr>
              </a:solidFill>
              <a:effectLst/>
              <a:uLnTx/>
              <a:uFillTx/>
              <a:latin typeface="Calibri"/>
              <a:ea typeface="+mn-ea"/>
              <a:cs typeface="+mn-cs"/>
            </a:endParaRPr>
          </a:p>
          <a:p>
            <a:pPr marL="0" marR="0" lvl="0" indent="-34290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fr-FR" sz="2400" b="0" i="1" u="none" strike="noStrike" kern="1200" cap="none" spc="0" normalizeH="0" baseline="0" noProof="0" dirty="0">
              <a:ln>
                <a:noFill/>
              </a:ln>
              <a:solidFill>
                <a:schemeClr val="tx1">
                  <a:lumMod val="50000"/>
                  <a:lumOff val="50000"/>
                </a:schemeClr>
              </a:solidFill>
              <a:effectLst/>
              <a:uLnTx/>
              <a:uFillTx/>
              <a:latin typeface="Calibri"/>
              <a:ea typeface="+mn-ea"/>
              <a:cs typeface="+mn-cs"/>
            </a:endParaRPr>
          </a:p>
        </p:txBody>
      </p:sp>
      <p:sp>
        <p:nvSpPr>
          <p:cNvPr id="15" name="Espace réservé du contenu 2"/>
          <p:cNvSpPr txBox="1">
            <a:spLocks/>
          </p:cNvSpPr>
          <p:nvPr/>
        </p:nvSpPr>
        <p:spPr>
          <a:xfrm>
            <a:off x="713543" y="5246570"/>
            <a:ext cx="8458180" cy="649340"/>
          </a:xfrm>
          <a:prstGeom prst="rect">
            <a:avLst/>
          </a:prstGeom>
        </p:spPr>
        <p:txBody>
          <a:bodyPr vert="horz" lIns="91440" tIns="45720" rIns="91440" bIns="45720" rtlCol="0">
            <a:normAutofit/>
          </a:bodyPr>
          <a:lstStyle>
            <a:lvl1pPr marL="0" indent="-342900" algn="l" defTabSz="914400" rtl="0" eaLnBrk="1" latinLnBrk="0" hangingPunct="1">
              <a:spcBef>
                <a:spcPts val="0"/>
              </a:spcBef>
              <a:buFont typeface="Wingdings" pitchFamily="2" charset="2"/>
              <a:buNone/>
              <a:defRPr sz="2400" i="1" kern="1200" baseline="0">
                <a:solidFill>
                  <a:schemeClr val="accent1">
                    <a:lumMod val="50000"/>
                  </a:schemeClr>
                </a:solidFill>
                <a:latin typeface="+mn-lt"/>
                <a:ea typeface="+mn-ea"/>
                <a:cs typeface="+mn-cs"/>
              </a:defRPr>
            </a:lvl1pPr>
            <a:lvl2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sz="2400"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342900" algn="l" defTabSz="914400" rtl="0" eaLnBrk="1" fontAlgn="auto" latinLnBrk="0" hangingPunct="1">
              <a:lnSpc>
                <a:spcPct val="100000"/>
              </a:lnSpc>
              <a:spcBef>
                <a:spcPts val="0"/>
              </a:spcBef>
              <a:spcAft>
                <a:spcPts val="0"/>
              </a:spcAft>
              <a:buClrTx/>
              <a:buSzTx/>
              <a:buFont typeface="+mj-lt"/>
              <a:buAutoNum type="arabicPeriod" startAt="4"/>
              <a:tabLst/>
              <a:defRPr/>
            </a:pPr>
            <a:r>
              <a:rPr kumimoji="0" lang="fr-FR" sz="1800" b="1" i="0" u="none" strike="noStrike" kern="1200" cap="none" spc="0" normalizeH="0" baseline="0" noProof="0" dirty="0" smtClean="0">
                <a:ln>
                  <a:noFill/>
                </a:ln>
                <a:solidFill>
                  <a:schemeClr val="tx1">
                    <a:lumMod val="50000"/>
                    <a:lumOff val="50000"/>
                  </a:schemeClr>
                </a:solidFill>
                <a:effectLst/>
                <a:uLnTx/>
                <a:uFillTx/>
                <a:latin typeface="Arial" panose="020B0604020202020204" pitchFamily="34" charset="0"/>
                <a:cs typeface="Arial" panose="020B0604020202020204" pitchFamily="34" charset="0"/>
              </a:rPr>
              <a:t>Concevoir, mettre en place et animer les actions d’aide à l’orientation et à l’insertion</a:t>
            </a:r>
            <a:endParaRPr kumimoji="0" lang="fr-FR" sz="18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34290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fr-FR" sz="1800" b="1" i="1" u="none" strike="noStrike" kern="1200" cap="none" spc="0" normalizeH="0" baseline="0" noProof="0" dirty="0" smtClean="0">
              <a:ln>
                <a:noFill/>
              </a:ln>
              <a:solidFill>
                <a:schemeClr val="tx1">
                  <a:lumMod val="50000"/>
                  <a:lumOff val="50000"/>
                </a:schemeClr>
              </a:solidFill>
              <a:effectLst/>
              <a:uLnTx/>
              <a:uFillTx/>
              <a:latin typeface="Bookman Old Style" panose="02050604050505020204" pitchFamily="18" charset="0"/>
              <a:ea typeface="+mn-ea"/>
              <a:cs typeface="+mn-cs"/>
            </a:endParaRPr>
          </a:p>
          <a:p>
            <a:pPr marL="0" marR="0" lvl="0" indent="-34290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fr-FR" sz="2400" b="0" i="1" u="none" strike="noStrike" kern="1200" cap="none" spc="0" normalizeH="0" baseline="0" noProof="0" dirty="0" smtClean="0">
              <a:ln>
                <a:noFill/>
              </a:ln>
              <a:solidFill>
                <a:schemeClr val="tx1">
                  <a:lumMod val="50000"/>
                  <a:lumOff val="50000"/>
                </a:schemeClr>
              </a:solidFill>
              <a:effectLst/>
              <a:uLnTx/>
              <a:uFillTx/>
              <a:latin typeface="Calibri"/>
              <a:ea typeface="+mn-ea"/>
              <a:cs typeface="+mn-cs"/>
            </a:endParaRPr>
          </a:p>
          <a:p>
            <a:pPr marL="0" marR="0" lvl="0" indent="-34290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fr-FR" sz="2400" b="0" i="1" u="none" strike="noStrike" kern="1200" cap="none" spc="0" normalizeH="0" baseline="0" noProof="0" dirty="0" smtClean="0">
              <a:ln>
                <a:noFill/>
              </a:ln>
              <a:solidFill>
                <a:schemeClr val="tx1">
                  <a:lumMod val="50000"/>
                  <a:lumOff val="50000"/>
                </a:schemeClr>
              </a:solidFill>
              <a:effectLst/>
              <a:uLnTx/>
              <a:uFillTx/>
              <a:latin typeface="Calibri"/>
              <a:ea typeface="+mn-ea"/>
              <a:cs typeface="+mn-cs"/>
            </a:endParaRPr>
          </a:p>
          <a:p>
            <a:pPr marL="0" marR="0" lvl="0" indent="-34290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fr-FR" sz="2400" b="0" i="1" u="none" strike="noStrike" kern="1200" cap="none" spc="0" normalizeH="0" baseline="0" noProof="0" dirty="0">
              <a:ln>
                <a:noFill/>
              </a:ln>
              <a:solidFill>
                <a:schemeClr val="tx1">
                  <a:lumMod val="50000"/>
                  <a:lumOff val="50000"/>
                </a:schemeClr>
              </a:solidFill>
              <a:effectLst/>
              <a:uLnTx/>
              <a:uFillTx/>
              <a:latin typeface="Calibri"/>
              <a:ea typeface="+mn-ea"/>
              <a:cs typeface="+mn-cs"/>
            </a:endParaRPr>
          </a:p>
        </p:txBody>
      </p:sp>
      <p:sp>
        <p:nvSpPr>
          <p:cNvPr id="4" name="ZoneTexte 3"/>
          <p:cNvSpPr txBox="1"/>
          <p:nvPr/>
        </p:nvSpPr>
        <p:spPr>
          <a:xfrm>
            <a:off x="2771926" y="2430321"/>
            <a:ext cx="5285232" cy="400110"/>
          </a:xfrm>
          <a:prstGeom prst="rect">
            <a:avLst/>
          </a:prstGeom>
          <a:noFill/>
        </p:spPr>
        <p:txBody>
          <a:bodyPr wrap="square" rtlCol="0">
            <a:spAutoFit/>
          </a:bodyPr>
          <a:lstStyle/>
          <a:p>
            <a:r>
              <a:rPr lang="fr-FR" sz="2000" b="1" dirty="0" smtClean="0">
                <a:latin typeface="Arial" panose="020B0604020202020204" pitchFamily="34" charset="0"/>
                <a:cs typeface="Arial" panose="020B0604020202020204" pitchFamily="34" charset="0"/>
              </a:rPr>
              <a:t>4  Blocs de compétences</a:t>
            </a:r>
            <a:endParaRPr lang="fr-F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540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2"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4F5574D9-017C-1C4F-BC07-ED31CE4D9B92}"/>
              </a:ext>
            </a:extLst>
          </p:cNvPr>
          <p:cNvSpPr txBox="1">
            <a:spLocks/>
          </p:cNvSpPr>
          <p:nvPr/>
        </p:nvSpPr>
        <p:spPr>
          <a:xfrm>
            <a:off x="2771926" y="972311"/>
            <a:ext cx="4211854" cy="628465"/>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fr-FR" sz="3200" b="1" dirty="0" smtClean="0">
                <a:solidFill>
                  <a:schemeClr val="tx1">
                    <a:lumMod val="65000"/>
                    <a:lumOff val="35000"/>
                  </a:schemeClr>
                </a:solidFill>
                <a:latin typeface="Arial" charset="0"/>
                <a:ea typeface="Arial" charset="0"/>
                <a:cs typeface="Arial" charset="0"/>
              </a:rPr>
              <a:t>Vos contacts</a:t>
            </a:r>
            <a:endParaRPr lang="fr-FR" sz="1600" dirty="0">
              <a:solidFill>
                <a:schemeClr val="tx1">
                  <a:lumMod val="65000"/>
                  <a:lumOff val="35000"/>
                </a:schemeClr>
              </a:solidFill>
              <a:latin typeface="Arial" charset="0"/>
              <a:ea typeface="Arial" charset="0"/>
              <a:cs typeface="Arial" charset="0"/>
            </a:endParaRPr>
          </a:p>
        </p:txBody>
      </p:sp>
      <p:sp>
        <p:nvSpPr>
          <p:cNvPr id="10" name="ZoneTexte 9">
            <a:extLst>
              <a:ext uri="{FF2B5EF4-FFF2-40B4-BE49-F238E27FC236}">
                <a16:creationId xmlns:a16="http://schemas.microsoft.com/office/drawing/2014/main" id="{1231CC1B-763C-874E-BE4C-89E9E5C6187B}"/>
              </a:ext>
            </a:extLst>
          </p:cNvPr>
          <p:cNvSpPr txBox="1"/>
          <p:nvPr/>
        </p:nvSpPr>
        <p:spPr>
          <a:xfrm>
            <a:off x="10121309" y="7164124"/>
            <a:ext cx="357809" cy="246221"/>
          </a:xfrm>
          <a:prstGeom prst="rect">
            <a:avLst/>
          </a:prstGeom>
          <a:noFill/>
        </p:spPr>
        <p:txBody>
          <a:bodyPr wrap="square" rtlCol="0">
            <a:spAutoFit/>
          </a:bodyPr>
          <a:lstStyle/>
          <a:p>
            <a:r>
              <a:rPr lang="fr-FR" sz="1000" dirty="0">
                <a:solidFill>
                  <a:schemeClr val="bg1"/>
                </a:solidFill>
                <a:latin typeface="Arial" charset="0"/>
                <a:ea typeface="Arial" charset="0"/>
                <a:cs typeface="Arial" charset="0"/>
              </a:rPr>
              <a:t>N°</a:t>
            </a:r>
          </a:p>
        </p:txBody>
      </p:sp>
      <p:sp>
        <p:nvSpPr>
          <p:cNvPr id="7" name="Rectangle 6">
            <a:extLst>
              <a:ext uri="{FF2B5EF4-FFF2-40B4-BE49-F238E27FC236}">
                <a16:creationId xmlns:a16="http://schemas.microsoft.com/office/drawing/2014/main" id="{091F5A9F-9F60-CD4B-8E62-B10CC8BDEFDA}"/>
              </a:ext>
            </a:extLst>
          </p:cNvPr>
          <p:cNvSpPr/>
          <p:nvPr/>
        </p:nvSpPr>
        <p:spPr>
          <a:xfrm>
            <a:off x="2883261" y="1770805"/>
            <a:ext cx="430824" cy="45719"/>
          </a:xfrm>
          <a:prstGeom prst="rect">
            <a:avLst/>
          </a:prstGeom>
          <a:solidFill>
            <a:srgbClr val="AD2784"/>
          </a:solidFill>
          <a:ln>
            <a:solidFill>
              <a:srgbClr val="AD2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8" name="Espace réservé de la date 1">
            <a:extLst>
              <a:ext uri="{FF2B5EF4-FFF2-40B4-BE49-F238E27FC236}">
                <a16:creationId xmlns:a16="http://schemas.microsoft.com/office/drawing/2014/main" id="{09CE85AB-C8AB-8842-95C7-74638E944445}"/>
              </a:ext>
            </a:extLst>
          </p:cNvPr>
          <p:cNvSpPr txBox="1">
            <a:spLocks/>
          </p:cNvSpPr>
          <p:nvPr/>
        </p:nvSpPr>
        <p:spPr>
          <a:xfrm>
            <a:off x="7199453" y="166063"/>
            <a:ext cx="2921856" cy="386047"/>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1">
                    <a:lumMod val="65000"/>
                    <a:lumOff val="35000"/>
                  </a:schemeClr>
                </a:solidFill>
                <a:latin typeface="Arial"/>
              </a:rPr>
              <a:t>  </a:t>
            </a:r>
            <a:r>
              <a:rPr lang="fr-FR" sz="900" b="1" dirty="0" smtClean="0">
                <a:solidFill>
                  <a:schemeClr val="tx1">
                    <a:lumMod val="65000"/>
                    <a:lumOff val="35000"/>
                  </a:schemeClr>
                </a:solidFill>
              </a:rPr>
              <a:t>Mars 2020  </a:t>
            </a:r>
            <a:r>
              <a:rPr lang="fr-FR" sz="900" b="1" dirty="0">
                <a:solidFill>
                  <a:schemeClr val="tx1">
                    <a:lumMod val="65000"/>
                    <a:lumOff val="35000"/>
                  </a:schemeClr>
                </a:solidFill>
              </a:rPr>
              <a:t>- </a:t>
            </a:r>
            <a:r>
              <a:rPr lang="fr-FR" sz="900" b="1" dirty="0" smtClean="0">
                <a:solidFill>
                  <a:schemeClr val="tx1">
                    <a:lumMod val="65000"/>
                    <a:lumOff val="35000"/>
                  </a:schemeClr>
                </a:solidFill>
                <a:latin typeface="Arial"/>
              </a:rPr>
              <a:t>Les métiers de </a:t>
            </a:r>
            <a:r>
              <a:rPr lang="fr-FR" sz="900" b="1" dirty="0" smtClean="0">
                <a:solidFill>
                  <a:schemeClr val="tx1">
                    <a:lumMod val="65000"/>
                    <a:lumOff val="35000"/>
                  </a:schemeClr>
                </a:solidFill>
                <a:latin typeface="Arial"/>
              </a:rPr>
              <a:t>l’Accompagnement</a:t>
            </a:r>
            <a:endParaRPr lang="fr-FR" sz="900" b="1" dirty="0">
              <a:solidFill>
                <a:schemeClr val="tx1">
                  <a:lumMod val="65000"/>
                  <a:lumOff val="35000"/>
                </a:schemeClr>
              </a:solidFill>
              <a:latin typeface="Arial"/>
            </a:endParaRPr>
          </a:p>
        </p:txBody>
      </p:sp>
      <p:sp>
        <p:nvSpPr>
          <p:cNvPr id="11" name="Titre 1">
            <a:extLst>
              <a:ext uri="{FF2B5EF4-FFF2-40B4-BE49-F238E27FC236}">
                <a16:creationId xmlns:a16="http://schemas.microsoft.com/office/drawing/2014/main" id="{679CF6FC-F386-DB4A-A481-582D85DC7B00}"/>
              </a:ext>
            </a:extLst>
          </p:cNvPr>
          <p:cNvSpPr txBox="1">
            <a:spLocks/>
          </p:cNvSpPr>
          <p:nvPr/>
        </p:nvSpPr>
        <p:spPr>
          <a:xfrm>
            <a:off x="2037145" y="1041762"/>
            <a:ext cx="625032" cy="506302"/>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3200" b="1" dirty="0" smtClean="0">
                <a:solidFill>
                  <a:srgbClr val="AD2784"/>
                </a:solidFill>
              </a:rPr>
              <a:t>05</a:t>
            </a:r>
            <a:endParaRPr lang="fr-FR" sz="3200" b="1" dirty="0">
              <a:solidFill>
                <a:srgbClr val="AD2784"/>
              </a:solidFill>
            </a:endParaRPr>
          </a:p>
        </p:txBody>
      </p:sp>
      <p:sp>
        <p:nvSpPr>
          <p:cNvPr id="3" name="Rectangle 2"/>
          <p:cNvSpPr/>
          <p:nvPr/>
        </p:nvSpPr>
        <p:spPr>
          <a:xfrm>
            <a:off x="2037146" y="2487177"/>
            <a:ext cx="6923974" cy="2862322"/>
          </a:xfrm>
          <a:prstGeom prst="rect">
            <a:avLst/>
          </a:prstGeom>
        </p:spPr>
        <p:txBody>
          <a:bodyPr wrap="square">
            <a:spAutoFit/>
          </a:bodyPr>
          <a:lstStyle/>
          <a:p>
            <a:pPr algn="ctr"/>
            <a:r>
              <a:rPr lang="fr-FR" b="1" dirty="0">
                <a:solidFill>
                  <a:schemeClr val="accent1"/>
                </a:solidFill>
                <a:latin typeface="Arial" charset="0"/>
                <a:ea typeface="Arial" charset="0"/>
                <a:cs typeface="Arial" charset="0"/>
              </a:rPr>
              <a:t>Filière Pédagogie-Orientation</a:t>
            </a:r>
          </a:p>
          <a:p>
            <a:pPr algn="just"/>
            <a:endParaRPr lang="fr-FR" dirty="0" smtClean="0">
              <a:solidFill>
                <a:schemeClr val="tx1">
                  <a:lumMod val="65000"/>
                  <a:lumOff val="35000"/>
                </a:schemeClr>
              </a:solidFill>
              <a:latin typeface="Arial" charset="0"/>
              <a:ea typeface="Arial" charset="0"/>
              <a:cs typeface="Arial" charset="0"/>
            </a:endParaRPr>
          </a:p>
          <a:p>
            <a:pPr algn="just"/>
            <a:endParaRPr lang="fr-FR" dirty="0">
              <a:solidFill>
                <a:schemeClr val="tx1">
                  <a:lumMod val="65000"/>
                  <a:lumOff val="35000"/>
                </a:schemeClr>
              </a:solidFill>
              <a:latin typeface="Arial" charset="0"/>
              <a:ea typeface="Arial" charset="0"/>
              <a:cs typeface="Arial" charset="0"/>
            </a:endParaRPr>
          </a:p>
          <a:p>
            <a:pPr algn="just"/>
            <a:r>
              <a:rPr lang="fr-FR" dirty="0" smtClean="0">
                <a:solidFill>
                  <a:schemeClr val="tx1">
                    <a:lumMod val="65000"/>
                    <a:lumOff val="35000"/>
                  </a:schemeClr>
                </a:solidFill>
                <a:latin typeface="Arial" charset="0"/>
                <a:ea typeface="Arial" charset="0"/>
                <a:cs typeface="Arial" charset="0"/>
              </a:rPr>
              <a:t>Responsable </a:t>
            </a:r>
            <a:r>
              <a:rPr lang="fr-FR" dirty="0">
                <a:solidFill>
                  <a:schemeClr val="tx1">
                    <a:lumMod val="65000"/>
                    <a:lumOff val="35000"/>
                  </a:schemeClr>
                </a:solidFill>
                <a:latin typeface="Arial" charset="0"/>
                <a:ea typeface="Arial" charset="0"/>
                <a:cs typeface="Arial" charset="0"/>
              </a:rPr>
              <a:t>de filière : 	</a:t>
            </a:r>
            <a:r>
              <a:rPr lang="fr-FR" dirty="0" smtClean="0">
                <a:solidFill>
                  <a:schemeClr val="tx1">
                    <a:lumMod val="65000"/>
                    <a:lumOff val="35000"/>
                  </a:schemeClr>
                </a:solidFill>
                <a:latin typeface="Arial" charset="0"/>
                <a:ea typeface="Arial" charset="0"/>
                <a:cs typeface="Arial" charset="0"/>
              </a:rPr>
              <a:t>Valérie SOYER</a:t>
            </a:r>
            <a:endParaRPr lang="fr-FR" dirty="0">
              <a:solidFill>
                <a:schemeClr val="tx1">
                  <a:lumMod val="65000"/>
                  <a:lumOff val="35000"/>
                </a:schemeClr>
              </a:solidFill>
              <a:latin typeface="Arial" charset="0"/>
              <a:ea typeface="Arial" charset="0"/>
              <a:cs typeface="Arial" charset="0"/>
            </a:endParaRPr>
          </a:p>
          <a:p>
            <a:pPr algn="just"/>
            <a:endParaRPr lang="fr-FR" dirty="0">
              <a:solidFill>
                <a:schemeClr val="tx1">
                  <a:lumMod val="65000"/>
                  <a:lumOff val="35000"/>
                </a:schemeClr>
              </a:solidFill>
              <a:latin typeface="Arial" charset="0"/>
              <a:ea typeface="Arial" charset="0"/>
              <a:cs typeface="Arial" charset="0"/>
            </a:endParaRPr>
          </a:p>
          <a:p>
            <a:pPr algn="just"/>
            <a:r>
              <a:rPr lang="fr-FR" dirty="0" smtClean="0">
                <a:solidFill>
                  <a:schemeClr val="tx1">
                    <a:lumMod val="65000"/>
                    <a:lumOff val="35000"/>
                  </a:schemeClr>
                </a:solidFill>
                <a:latin typeface="Arial" charset="0"/>
                <a:ea typeface="Arial" charset="0"/>
                <a:cs typeface="Arial" charset="0"/>
              </a:rPr>
              <a:t>Assistante </a:t>
            </a:r>
            <a:r>
              <a:rPr lang="fr-FR" dirty="0">
                <a:solidFill>
                  <a:schemeClr val="tx1">
                    <a:lumMod val="65000"/>
                    <a:lumOff val="35000"/>
                  </a:schemeClr>
                </a:solidFill>
                <a:latin typeface="Arial" charset="0"/>
                <a:ea typeface="Arial" charset="0"/>
                <a:cs typeface="Arial" charset="0"/>
              </a:rPr>
              <a:t>:		</a:t>
            </a:r>
            <a:r>
              <a:rPr lang="fr-FR" dirty="0" smtClean="0">
                <a:solidFill>
                  <a:schemeClr val="tx1">
                    <a:lumMod val="65000"/>
                    <a:lumOff val="35000"/>
                  </a:schemeClr>
                </a:solidFill>
                <a:latin typeface="Arial" charset="0"/>
                <a:ea typeface="Arial" charset="0"/>
                <a:cs typeface="Arial" charset="0"/>
              </a:rPr>
              <a:t>Fanny DESPLEBIN</a:t>
            </a:r>
            <a:endParaRPr lang="fr-FR" dirty="0">
              <a:solidFill>
                <a:schemeClr val="tx1">
                  <a:lumMod val="65000"/>
                  <a:lumOff val="35000"/>
                </a:schemeClr>
              </a:solidFill>
              <a:latin typeface="Arial" charset="0"/>
              <a:ea typeface="Arial" charset="0"/>
              <a:cs typeface="Arial" charset="0"/>
            </a:endParaRPr>
          </a:p>
          <a:p>
            <a:pPr algn="just"/>
            <a:endParaRPr lang="fr-FR" dirty="0">
              <a:solidFill>
                <a:schemeClr val="tx1">
                  <a:lumMod val="65000"/>
                  <a:lumOff val="35000"/>
                </a:schemeClr>
              </a:solidFill>
              <a:latin typeface="Arial" charset="0"/>
              <a:ea typeface="Arial" charset="0"/>
              <a:cs typeface="Arial" charset="0"/>
            </a:endParaRPr>
          </a:p>
          <a:p>
            <a:pPr algn="just"/>
            <a:r>
              <a:rPr lang="fr-FR" dirty="0">
                <a:solidFill>
                  <a:schemeClr val="tx1">
                    <a:lumMod val="65000"/>
                    <a:lumOff val="35000"/>
                  </a:schemeClr>
                </a:solidFill>
                <a:latin typeface="Arial" charset="0"/>
                <a:ea typeface="Arial" charset="0"/>
                <a:cs typeface="Arial" charset="0"/>
              </a:rPr>
              <a:t>         </a:t>
            </a:r>
            <a:r>
              <a:rPr lang="fr-FR" dirty="0" smtClean="0">
                <a:solidFill>
                  <a:schemeClr val="tx1">
                    <a:lumMod val="65000"/>
                    <a:lumOff val="35000"/>
                  </a:schemeClr>
                </a:solidFill>
                <a:latin typeface="Arial" charset="0"/>
                <a:ea typeface="Arial" charset="0"/>
                <a:cs typeface="Arial" charset="0"/>
                <a:hlinkClick r:id="rId2"/>
              </a:rPr>
              <a:t>pedagogie.orientation@ifa-rouen.fr</a:t>
            </a:r>
            <a:r>
              <a:rPr lang="fr-FR" dirty="0" smtClean="0">
                <a:solidFill>
                  <a:schemeClr val="tx1">
                    <a:lumMod val="65000"/>
                    <a:lumOff val="35000"/>
                  </a:schemeClr>
                </a:solidFill>
                <a:latin typeface="Arial" charset="0"/>
                <a:ea typeface="Arial" charset="0"/>
                <a:cs typeface="Arial" charset="0"/>
              </a:rPr>
              <a:t> </a:t>
            </a:r>
            <a:endParaRPr lang="fr-FR" dirty="0">
              <a:solidFill>
                <a:schemeClr val="tx1">
                  <a:lumMod val="65000"/>
                  <a:lumOff val="35000"/>
                </a:schemeClr>
              </a:solidFill>
              <a:latin typeface="Arial" charset="0"/>
              <a:ea typeface="Arial" charset="0"/>
              <a:cs typeface="Arial" charset="0"/>
            </a:endParaRPr>
          </a:p>
          <a:p>
            <a:pPr algn="just"/>
            <a:r>
              <a:rPr lang="fr-FR" dirty="0"/>
              <a:t/>
            </a:r>
            <a:br>
              <a:rPr lang="fr-FR" dirty="0"/>
            </a:br>
            <a:r>
              <a:rPr lang="fr-FR" dirty="0"/>
              <a:t>           </a:t>
            </a:r>
            <a:r>
              <a:rPr lang="fr-FR" dirty="0" smtClean="0">
                <a:solidFill>
                  <a:schemeClr val="tx1">
                    <a:lumMod val="65000"/>
                    <a:lumOff val="35000"/>
                  </a:schemeClr>
                </a:solidFill>
                <a:latin typeface="Arial" charset="0"/>
                <a:ea typeface="Arial" charset="0"/>
                <a:cs typeface="Arial" charset="0"/>
              </a:rPr>
              <a:t>Fanny DESPLEBIN: </a:t>
            </a:r>
            <a:r>
              <a:rPr lang="fr-FR" dirty="0">
                <a:solidFill>
                  <a:schemeClr val="tx1">
                    <a:lumMod val="65000"/>
                    <a:lumOff val="35000"/>
                  </a:schemeClr>
                </a:solidFill>
                <a:latin typeface="Arial" charset="0"/>
                <a:ea typeface="Arial" charset="0"/>
                <a:cs typeface="Arial" charset="0"/>
              </a:rPr>
              <a:t>02 35 06 85 </a:t>
            </a:r>
            <a:r>
              <a:rPr lang="fr-FR" dirty="0" smtClean="0">
                <a:solidFill>
                  <a:schemeClr val="tx1">
                    <a:lumMod val="65000"/>
                    <a:lumOff val="35000"/>
                  </a:schemeClr>
                </a:solidFill>
                <a:latin typeface="Arial" charset="0"/>
                <a:ea typeface="Arial" charset="0"/>
                <a:cs typeface="Arial" charset="0"/>
              </a:rPr>
              <a:t>95</a:t>
            </a:r>
            <a:endParaRPr lang="fr-FR" dirty="0">
              <a:solidFill>
                <a:schemeClr val="tx1">
                  <a:lumMod val="65000"/>
                  <a:lumOff val="35000"/>
                </a:schemeClr>
              </a:solidFill>
              <a:latin typeface="Arial" charset="0"/>
              <a:ea typeface="Arial" charset="0"/>
              <a:cs typeface="Arial" charset="0"/>
            </a:endParaRPr>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7442" y="4393588"/>
            <a:ext cx="444437" cy="444437"/>
          </a:xfrm>
          <a:prstGeom prst="rect">
            <a:avLst/>
          </a:prstGeom>
        </p:spPr>
      </p:pic>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flipH="1">
            <a:off x="2127442" y="4975170"/>
            <a:ext cx="420044" cy="420044"/>
          </a:xfrm>
          <a:prstGeom prst="rect">
            <a:avLst/>
          </a:prstGeom>
        </p:spPr>
      </p:pic>
    </p:spTree>
    <p:extLst>
      <p:ext uri="{BB962C8B-B14F-4D97-AF65-F5344CB8AC3E}">
        <p14:creationId xmlns:p14="http://schemas.microsoft.com/office/powerpoint/2010/main" val="236328608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533</TotalTime>
  <Words>549</Words>
  <Application>Microsoft Office PowerPoint</Application>
  <PresentationFormat>Personnalisé</PresentationFormat>
  <Paragraphs>105</Paragraphs>
  <Slides>9</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Arial</vt:lpstr>
      <vt:lpstr>Bookman Old Style</vt:lpstr>
      <vt:lpstr>Calibri</vt:lpstr>
      <vt:lpstr>Calibri 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Fanny CHATEL</cp:lastModifiedBy>
  <cp:revision>73</cp:revision>
  <dcterms:created xsi:type="dcterms:W3CDTF">2017-12-08T13:20:39Z</dcterms:created>
  <dcterms:modified xsi:type="dcterms:W3CDTF">2020-06-26T12:37:51Z</dcterms:modified>
</cp:coreProperties>
</file>